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1901" r:id="rId2"/>
    <p:sldId id="1896" r:id="rId3"/>
    <p:sldId id="1955" r:id="rId4"/>
    <p:sldId id="1942" r:id="rId5"/>
    <p:sldId id="1943" r:id="rId6"/>
    <p:sldId id="1929" r:id="rId7"/>
    <p:sldId id="1925" r:id="rId8"/>
    <p:sldId id="1895" r:id="rId9"/>
    <p:sldId id="1926" r:id="rId10"/>
    <p:sldId id="1927" r:id="rId11"/>
    <p:sldId id="1945" r:id="rId12"/>
    <p:sldId id="1941" r:id="rId13"/>
    <p:sldId id="1954" r:id="rId14"/>
    <p:sldId id="1953" r:id="rId15"/>
    <p:sldId id="1952" r:id="rId16"/>
    <p:sldId id="1951" r:id="rId17"/>
    <p:sldId id="1950" r:id="rId18"/>
    <p:sldId id="1949" r:id="rId19"/>
    <p:sldId id="1948" r:id="rId20"/>
    <p:sldId id="1947" r:id="rId21"/>
    <p:sldId id="1946" r:id="rId22"/>
    <p:sldId id="1940" r:id="rId23"/>
    <p:sldId id="1924"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hdfh jfghgh" initials="fj" lastIdx="1" clrIdx="0">
    <p:extLst>
      <p:ext uri="{19B8F6BF-5375-455C-9EA6-DF929625EA0E}">
        <p15:presenceInfo xmlns:p15="http://schemas.microsoft.com/office/powerpoint/2012/main" userId="8da2572454d8cc7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447E"/>
    <a:srgbClr val="002060"/>
    <a:srgbClr val="960000"/>
    <a:srgbClr val="252B4F"/>
    <a:srgbClr val="FE3E2A"/>
    <a:srgbClr val="FF5B19"/>
    <a:srgbClr val="FF0000"/>
    <a:srgbClr val="4472C4"/>
    <a:srgbClr val="84B4E0"/>
    <a:srgbClr val="E5EB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5441" autoAdjust="0"/>
  </p:normalViewPr>
  <p:slideViewPr>
    <p:cSldViewPr snapToGrid="0">
      <p:cViewPr varScale="1">
        <p:scale>
          <a:sx n="116" d="100"/>
          <a:sy n="116" d="100"/>
        </p:scale>
        <p:origin x="33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41B882-98E2-4D0C-9190-6F4866A45AC5}" type="datetimeFigureOut">
              <a:rPr lang="ru-RU" smtClean="0"/>
              <a:t>24.12.2025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B43DDB-175D-41F0-A5BC-1A7DDC473D69}" type="slidenum">
              <a:rPr lang="ru-RU" smtClean="0"/>
              <a:t>‹#›</a:t>
            </a:fld>
            <a:endParaRPr lang="ru-RU"/>
          </a:p>
        </p:txBody>
      </p:sp>
    </p:spTree>
    <p:extLst>
      <p:ext uri="{BB962C8B-B14F-4D97-AF65-F5344CB8AC3E}">
        <p14:creationId xmlns:p14="http://schemas.microsoft.com/office/powerpoint/2010/main" val="3920932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10DC43D-AA31-42BC-906F-CD2B8C3FE4C7}"/>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1A4363B9-1DC2-497B-B511-9053339438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D2832E53-823F-46AE-ADC2-5C0380853510}"/>
              </a:ext>
            </a:extLst>
          </p:cNvPr>
          <p:cNvSpPr>
            <a:spLocks noGrp="1"/>
          </p:cNvSpPr>
          <p:nvPr>
            <p:ph type="dt" sz="half" idx="10"/>
          </p:nvPr>
        </p:nvSpPr>
        <p:spPr/>
        <p:txBody>
          <a:bodyPr/>
          <a:lstStyle/>
          <a:p>
            <a:fld id="{E0C16BF8-9C35-45E2-AFF1-B005C1E21814}" type="datetimeFigureOut">
              <a:rPr lang="ru-RU" smtClean="0"/>
              <a:t>24.12.2025</a:t>
            </a:fld>
            <a:endParaRPr lang="ru-RU"/>
          </a:p>
        </p:txBody>
      </p:sp>
      <p:sp>
        <p:nvSpPr>
          <p:cNvPr id="5" name="Нижний колонтитул 4">
            <a:extLst>
              <a:ext uri="{FF2B5EF4-FFF2-40B4-BE49-F238E27FC236}">
                <a16:creationId xmlns:a16="http://schemas.microsoft.com/office/drawing/2014/main" xmlns="" id="{BB48649E-D8B5-4473-9164-28CC3965B89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C9571B26-89C9-4A7C-AE6A-DE2AB2B8E30C}"/>
              </a:ext>
            </a:extLst>
          </p:cNvPr>
          <p:cNvSpPr>
            <a:spLocks noGrp="1"/>
          </p:cNvSpPr>
          <p:nvPr>
            <p:ph type="sldNum" sz="quarter" idx="12"/>
          </p:nvPr>
        </p:nvSpPr>
        <p:spPr/>
        <p:txBody>
          <a:bodyPr/>
          <a:lstStyle/>
          <a:p>
            <a:fld id="{BAE466A5-E111-44B5-B304-A42BDF26857D}" type="slidenum">
              <a:rPr lang="ru-RU" smtClean="0"/>
              <a:t>‹#›</a:t>
            </a:fld>
            <a:endParaRPr lang="ru-RU"/>
          </a:p>
        </p:txBody>
      </p:sp>
    </p:spTree>
    <p:extLst>
      <p:ext uri="{BB962C8B-B14F-4D97-AF65-F5344CB8AC3E}">
        <p14:creationId xmlns:p14="http://schemas.microsoft.com/office/powerpoint/2010/main" val="2716458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C75374C-4A32-41A3-A59C-E35287DAAFF8}"/>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25EA4792-C45E-424E-9C71-B32CDEC84E42}"/>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CC3A55F8-C6DA-4F15-A0D1-5E5E0C5E0108}"/>
              </a:ext>
            </a:extLst>
          </p:cNvPr>
          <p:cNvSpPr>
            <a:spLocks noGrp="1"/>
          </p:cNvSpPr>
          <p:nvPr>
            <p:ph type="dt" sz="half" idx="10"/>
          </p:nvPr>
        </p:nvSpPr>
        <p:spPr/>
        <p:txBody>
          <a:bodyPr/>
          <a:lstStyle/>
          <a:p>
            <a:fld id="{E0C16BF8-9C35-45E2-AFF1-B005C1E21814}" type="datetimeFigureOut">
              <a:rPr lang="ru-RU" smtClean="0"/>
              <a:t>24.12.2025</a:t>
            </a:fld>
            <a:endParaRPr lang="ru-RU"/>
          </a:p>
        </p:txBody>
      </p:sp>
      <p:sp>
        <p:nvSpPr>
          <p:cNvPr id="5" name="Нижний колонтитул 4">
            <a:extLst>
              <a:ext uri="{FF2B5EF4-FFF2-40B4-BE49-F238E27FC236}">
                <a16:creationId xmlns:a16="http://schemas.microsoft.com/office/drawing/2014/main" xmlns="" id="{F8AFA88F-AE61-4377-94FE-6A6A775690B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86987105-BAE9-4115-9DF3-F77A5D4580F5}"/>
              </a:ext>
            </a:extLst>
          </p:cNvPr>
          <p:cNvSpPr>
            <a:spLocks noGrp="1"/>
          </p:cNvSpPr>
          <p:nvPr>
            <p:ph type="sldNum" sz="quarter" idx="12"/>
          </p:nvPr>
        </p:nvSpPr>
        <p:spPr/>
        <p:txBody>
          <a:bodyPr/>
          <a:lstStyle/>
          <a:p>
            <a:fld id="{BAE466A5-E111-44B5-B304-A42BDF26857D}" type="slidenum">
              <a:rPr lang="ru-RU" smtClean="0"/>
              <a:t>‹#›</a:t>
            </a:fld>
            <a:endParaRPr lang="ru-RU"/>
          </a:p>
        </p:txBody>
      </p:sp>
    </p:spTree>
    <p:extLst>
      <p:ext uri="{BB962C8B-B14F-4D97-AF65-F5344CB8AC3E}">
        <p14:creationId xmlns:p14="http://schemas.microsoft.com/office/powerpoint/2010/main" val="220862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78440979-9E1D-40DB-ADE7-98A790790A87}"/>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283D800E-9500-4776-A87C-E9EAF436B678}"/>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8FD44026-46B6-4196-BE74-63F96DC371A0}"/>
              </a:ext>
            </a:extLst>
          </p:cNvPr>
          <p:cNvSpPr>
            <a:spLocks noGrp="1"/>
          </p:cNvSpPr>
          <p:nvPr>
            <p:ph type="dt" sz="half" idx="10"/>
          </p:nvPr>
        </p:nvSpPr>
        <p:spPr/>
        <p:txBody>
          <a:bodyPr/>
          <a:lstStyle/>
          <a:p>
            <a:fld id="{E0C16BF8-9C35-45E2-AFF1-B005C1E21814}" type="datetimeFigureOut">
              <a:rPr lang="ru-RU" smtClean="0"/>
              <a:t>24.12.2025</a:t>
            </a:fld>
            <a:endParaRPr lang="ru-RU"/>
          </a:p>
        </p:txBody>
      </p:sp>
      <p:sp>
        <p:nvSpPr>
          <p:cNvPr id="5" name="Нижний колонтитул 4">
            <a:extLst>
              <a:ext uri="{FF2B5EF4-FFF2-40B4-BE49-F238E27FC236}">
                <a16:creationId xmlns:a16="http://schemas.microsoft.com/office/drawing/2014/main" xmlns="" id="{FD1C3EDA-2364-484D-BACC-B9CB9846519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247431D7-BCD5-4BFC-A172-F5EC650AAA5E}"/>
              </a:ext>
            </a:extLst>
          </p:cNvPr>
          <p:cNvSpPr>
            <a:spLocks noGrp="1"/>
          </p:cNvSpPr>
          <p:nvPr>
            <p:ph type="sldNum" sz="quarter" idx="12"/>
          </p:nvPr>
        </p:nvSpPr>
        <p:spPr/>
        <p:txBody>
          <a:bodyPr/>
          <a:lstStyle/>
          <a:p>
            <a:fld id="{BAE466A5-E111-44B5-B304-A42BDF26857D}" type="slidenum">
              <a:rPr lang="ru-RU" smtClean="0"/>
              <a:t>‹#›</a:t>
            </a:fld>
            <a:endParaRPr lang="ru-RU"/>
          </a:p>
        </p:txBody>
      </p:sp>
    </p:spTree>
    <p:extLst>
      <p:ext uri="{BB962C8B-B14F-4D97-AF65-F5344CB8AC3E}">
        <p14:creationId xmlns:p14="http://schemas.microsoft.com/office/powerpoint/2010/main" val="15983056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S43">
    <p:spTree>
      <p:nvGrpSpPr>
        <p:cNvPr id="1" name=""/>
        <p:cNvGrpSpPr/>
        <p:nvPr/>
      </p:nvGrpSpPr>
      <p:grpSpPr>
        <a:xfrm>
          <a:off x="0" y="0"/>
          <a:ext cx="0" cy="0"/>
          <a:chOff x="0" y="0"/>
          <a:chExt cx="0" cy="0"/>
        </a:xfrm>
      </p:grpSpPr>
      <p:sp>
        <p:nvSpPr>
          <p:cNvPr id="5" name="Picture Placeholder 7"/>
          <p:cNvSpPr>
            <a:spLocks noGrp="1"/>
          </p:cNvSpPr>
          <p:nvPr>
            <p:ph type="pic" sz="quarter" idx="10" hasCustomPrompt="1"/>
          </p:nvPr>
        </p:nvSpPr>
        <p:spPr>
          <a:xfrm>
            <a:off x="0" y="1"/>
            <a:ext cx="12192000" cy="3859591"/>
          </a:xfrm>
          <a:prstGeom prst="rect">
            <a:avLst/>
          </a:prstGeom>
          <a:solidFill>
            <a:schemeClr val="tx2">
              <a:lumMod val="10000"/>
              <a:lumOff val="90000"/>
            </a:schemeClr>
          </a:solidFill>
          <a:ln w="19050">
            <a:noFill/>
          </a:ln>
        </p:spPr>
        <p:txBody>
          <a:bodyPr lIns="0" tIns="91440" rIns="0" bIns="548640" anchor="b"/>
          <a:lstStyle>
            <a:lvl1pPr algn="ctr" rtl="0">
              <a:buNone/>
              <a:defRPr sz="1867">
                <a:solidFill>
                  <a:schemeClr val="tx1">
                    <a:lumMod val="75000"/>
                    <a:lumOff val="25000"/>
                  </a:schemeClr>
                </a:solidFill>
              </a:defRPr>
            </a:lvl1pPr>
          </a:lstStyle>
          <a:p>
            <a:r>
              <a:rPr lang="en-US" dirty="0"/>
              <a:t>Image Holder</a:t>
            </a:r>
          </a:p>
        </p:txBody>
      </p:sp>
      <p:sp>
        <p:nvSpPr>
          <p:cNvPr id="3" name="Picture Placeholder 7"/>
          <p:cNvSpPr>
            <a:spLocks noGrp="1"/>
          </p:cNvSpPr>
          <p:nvPr>
            <p:ph type="pic" sz="quarter" idx="11" hasCustomPrompt="1"/>
          </p:nvPr>
        </p:nvSpPr>
        <p:spPr>
          <a:xfrm>
            <a:off x="1016000" y="1957010"/>
            <a:ext cx="3386667" cy="3859591"/>
          </a:xfrm>
          <a:prstGeom prst="rect">
            <a:avLst/>
          </a:prstGeom>
          <a:solidFill>
            <a:schemeClr val="tx2">
              <a:lumMod val="10000"/>
              <a:lumOff val="90000"/>
            </a:schemeClr>
          </a:solidFill>
          <a:ln w="19050">
            <a:noFill/>
          </a:ln>
        </p:spPr>
        <p:txBody>
          <a:bodyPr lIns="0" tIns="91440" rIns="0" bIns="548640" anchor="b"/>
          <a:lstStyle>
            <a:lvl1pPr algn="ctr" rtl="0">
              <a:buNone/>
              <a:defRPr sz="1867">
                <a:solidFill>
                  <a:schemeClr val="tx1">
                    <a:lumMod val="75000"/>
                    <a:lumOff val="25000"/>
                  </a:schemeClr>
                </a:solidFill>
              </a:defRPr>
            </a:lvl1pPr>
          </a:lstStyle>
          <a:p>
            <a:r>
              <a:rPr lang="en-US" dirty="0"/>
              <a:t>Image Holder</a:t>
            </a:r>
          </a:p>
        </p:txBody>
      </p:sp>
    </p:spTree>
    <p:extLst>
      <p:ext uri="{BB962C8B-B14F-4D97-AF65-F5344CB8AC3E}">
        <p14:creationId xmlns:p14="http://schemas.microsoft.com/office/powerpoint/2010/main" val="1339265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440576D-8E71-44E8-9F3D-DD8A20F7E30A}"/>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2A095833-2643-4D2E-9283-C21FB40A4581}"/>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FE3FFC8C-B7C4-46FA-8914-0C63D657B91A}"/>
              </a:ext>
            </a:extLst>
          </p:cNvPr>
          <p:cNvSpPr>
            <a:spLocks noGrp="1"/>
          </p:cNvSpPr>
          <p:nvPr>
            <p:ph type="dt" sz="half" idx="10"/>
          </p:nvPr>
        </p:nvSpPr>
        <p:spPr/>
        <p:txBody>
          <a:bodyPr/>
          <a:lstStyle/>
          <a:p>
            <a:fld id="{E0C16BF8-9C35-45E2-AFF1-B005C1E21814}" type="datetimeFigureOut">
              <a:rPr lang="ru-RU" smtClean="0"/>
              <a:t>24.12.2025</a:t>
            </a:fld>
            <a:endParaRPr lang="ru-RU"/>
          </a:p>
        </p:txBody>
      </p:sp>
      <p:sp>
        <p:nvSpPr>
          <p:cNvPr id="5" name="Нижний колонтитул 4">
            <a:extLst>
              <a:ext uri="{FF2B5EF4-FFF2-40B4-BE49-F238E27FC236}">
                <a16:creationId xmlns:a16="http://schemas.microsoft.com/office/drawing/2014/main" xmlns="" id="{C990C472-C3BD-4902-87A9-D450D20D79B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7AEE3FE1-0AE9-4B35-8C6B-CC54BD602029}"/>
              </a:ext>
            </a:extLst>
          </p:cNvPr>
          <p:cNvSpPr>
            <a:spLocks noGrp="1"/>
          </p:cNvSpPr>
          <p:nvPr>
            <p:ph type="sldNum" sz="quarter" idx="12"/>
          </p:nvPr>
        </p:nvSpPr>
        <p:spPr/>
        <p:txBody>
          <a:bodyPr/>
          <a:lstStyle/>
          <a:p>
            <a:fld id="{BAE466A5-E111-44B5-B304-A42BDF26857D}" type="slidenum">
              <a:rPr lang="ru-RU" smtClean="0"/>
              <a:t>‹#›</a:t>
            </a:fld>
            <a:endParaRPr lang="ru-RU"/>
          </a:p>
        </p:txBody>
      </p:sp>
    </p:spTree>
    <p:extLst>
      <p:ext uri="{BB962C8B-B14F-4D97-AF65-F5344CB8AC3E}">
        <p14:creationId xmlns:p14="http://schemas.microsoft.com/office/powerpoint/2010/main" val="267078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049A72B-BD3A-44EC-95AC-9CB1199F2FF3}"/>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xmlns="" id="{76C65C60-4D73-4C51-9D9A-C59DE15C0C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333BE8FA-7E49-407A-9042-A6CC165F9571}"/>
              </a:ext>
            </a:extLst>
          </p:cNvPr>
          <p:cNvSpPr>
            <a:spLocks noGrp="1"/>
          </p:cNvSpPr>
          <p:nvPr>
            <p:ph type="dt" sz="half" idx="10"/>
          </p:nvPr>
        </p:nvSpPr>
        <p:spPr/>
        <p:txBody>
          <a:bodyPr/>
          <a:lstStyle/>
          <a:p>
            <a:fld id="{E0C16BF8-9C35-45E2-AFF1-B005C1E21814}" type="datetimeFigureOut">
              <a:rPr lang="ru-RU" smtClean="0"/>
              <a:t>24.12.2025</a:t>
            </a:fld>
            <a:endParaRPr lang="ru-RU"/>
          </a:p>
        </p:txBody>
      </p:sp>
      <p:sp>
        <p:nvSpPr>
          <p:cNvPr id="5" name="Нижний колонтитул 4">
            <a:extLst>
              <a:ext uri="{FF2B5EF4-FFF2-40B4-BE49-F238E27FC236}">
                <a16:creationId xmlns:a16="http://schemas.microsoft.com/office/drawing/2014/main" xmlns="" id="{F7AEC800-01B5-409A-9BD5-CC16B29814C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68922BF2-743B-4E78-9958-394B50906A84}"/>
              </a:ext>
            </a:extLst>
          </p:cNvPr>
          <p:cNvSpPr>
            <a:spLocks noGrp="1"/>
          </p:cNvSpPr>
          <p:nvPr>
            <p:ph type="sldNum" sz="quarter" idx="12"/>
          </p:nvPr>
        </p:nvSpPr>
        <p:spPr/>
        <p:txBody>
          <a:bodyPr/>
          <a:lstStyle/>
          <a:p>
            <a:fld id="{BAE466A5-E111-44B5-B304-A42BDF26857D}" type="slidenum">
              <a:rPr lang="ru-RU" smtClean="0"/>
              <a:t>‹#›</a:t>
            </a:fld>
            <a:endParaRPr lang="ru-RU"/>
          </a:p>
        </p:txBody>
      </p:sp>
    </p:spTree>
    <p:extLst>
      <p:ext uri="{BB962C8B-B14F-4D97-AF65-F5344CB8AC3E}">
        <p14:creationId xmlns:p14="http://schemas.microsoft.com/office/powerpoint/2010/main" val="2563288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5163710-1B1C-4EF1-8DC1-8709CC86317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1DBB38CA-C33C-49CE-AF9C-93D2D30414E5}"/>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57B33A37-E72C-46C3-BFBD-115E57591AF3}"/>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75614946-A101-473E-ACD9-64E00D7185D7}"/>
              </a:ext>
            </a:extLst>
          </p:cNvPr>
          <p:cNvSpPr>
            <a:spLocks noGrp="1"/>
          </p:cNvSpPr>
          <p:nvPr>
            <p:ph type="dt" sz="half" idx="10"/>
          </p:nvPr>
        </p:nvSpPr>
        <p:spPr/>
        <p:txBody>
          <a:bodyPr/>
          <a:lstStyle/>
          <a:p>
            <a:fld id="{E0C16BF8-9C35-45E2-AFF1-B005C1E21814}" type="datetimeFigureOut">
              <a:rPr lang="ru-RU" smtClean="0"/>
              <a:t>24.12.2025</a:t>
            </a:fld>
            <a:endParaRPr lang="ru-RU"/>
          </a:p>
        </p:txBody>
      </p:sp>
      <p:sp>
        <p:nvSpPr>
          <p:cNvPr id="6" name="Нижний колонтитул 5">
            <a:extLst>
              <a:ext uri="{FF2B5EF4-FFF2-40B4-BE49-F238E27FC236}">
                <a16:creationId xmlns:a16="http://schemas.microsoft.com/office/drawing/2014/main" xmlns="" id="{DB1FE3EB-0D2A-42D7-8EFB-F4E5961B64C4}"/>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1D353609-724E-4D8A-A875-BFB4B1A9CD5F}"/>
              </a:ext>
            </a:extLst>
          </p:cNvPr>
          <p:cNvSpPr>
            <a:spLocks noGrp="1"/>
          </p:cNvSpPr>
          <p:nvPr>
            <p:ph type="sldNum" sz="quarter" idx="12"/>
          </p:nvPr>
        </p:nvSpPr>
        <p:spPr/>
        <p:txBody>
          <a:bodyPr/>
          <a:lstStyle/>
          <a:p>
            <a:fld id="{BAE466A5-E111-44B5-B304-A42BDF26857D}" type="slidenum">
              <a:rPr lang="ru-RU" smtClean="0"/>
              <a:t>‹#›</a:t>
            </a:fld>
            <a:endParaRPr lang="ru-RU"/>
          </a:p>
        </p:txBody>
      </p:sp>
    </p:spTree>
    <p:extLst>
      <p:ext uri="{BB962C8B-B14F-4D97-AF65-F5344CB8AC3E}">
        <p14:creationId xmlns:p14="http://schemas.microsoft.com/office/powerpoint/2010/main" val="853613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AC58588-00C9-4DE0-AEE0-CD8439AC3051}"/>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97784D7C-96E4-4677-96BD-CC0B99FE6F4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2D617E9C-E5A4-4851-A2ED-0057710E0196}"/>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99D7E5F7-031D-433B-9335-B244076470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01A34547-674F-4EA9-B848-D02E7D36693B}"/>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957DEA4C-755F-4EEF-8D8A-B38A2926F800}"/>
              </a:ext>
            </a:extLst>
          </p:cNvPr>
          <p:cNvSpPr>
            <a:spLocks noGrp="1"/>
          </p:cNvSpPr>
          <p:nvPr>
            <p:ph type="dt" sz="half" idx="10"/>
          </p:nvPr>
        </p:nvSpPr>
        <p:spPr/>
        <p:txBody>
          <a:bodyPr/>
          <a:lstStyle/>
          <a:p>
            <a:fld id="{E0C16BF8-9C35-45E2-AFF1-B005C1E21814}" type="datetimeFigureOut">
              <a:rPr lang="ru-RU" smtClean="0"/>
              <a:t>24.12.2025</a:t>
            </a:fld>
            <a:endParaRPr lang="ru-RU"/>
          </a:p>
        </p:txBody>
      </p:sp>
      <p:sp>
        <p:nvSpPr>
          <p:cNvPr id="8" name="Нижний колонтитул 7">
            <a:extLst>
              <a:ext uri="{FF2B5EF4-FFF2-40B4-BE49-F238E27FC236}">
                <a16:creationId xmlns:a16="http://schemas.microsoft.com/office/drawing/2014/main" xmlns="" id="{933732FF-F9D7-430D-9C92-5AE1D1FE198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xmlns="" id="{23CB1C1E-3075-4FF8-AC3F-0BE0B3D23F62}"/>
              </a:ext>
            </a:extLst>
          </p:cNvPr>
          <p:cNvSpPr>
            <a:spLocks noGrp="1"/>
          </p:cNvSpPr>
          <p:nvPr>
            <p:ph type="sldNum" sz="quarter" idx="12"/>
          </p:nvPr>
        </p:nvSpPr>
        <p:spPr/>
        <p:txBody>
          <a:bodyPr/>
          <a:lstStyle/>
          <a:p>
            <a:fld id="{BAE466A5-E111-44B5-B304-A42BDF26857D}" type="slidenum">
              <a:rPr lang="ru-RU" smtClean="0"/>
              <a:t>‹#›</a:t>
            </a:fld>
            <a:endParaRPr lang="ru-RU"/>
          </a:p>
        </p:txBody>
      </p:sp>
    </p:spTree>
    <p:extLst>
      <p:ext uri="{BB962C8B-B14F-4D97-AF65-F5344CB8AC3E}">
        <p14:creationId xmlns:p14="http://schemas.microsoft.com/office/powerpoint/2010/main" val="1945801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1C6C358-8454-468E-B1EF-4ABE39EEE56D}"/>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7DBEE53C-5DD5-4DCC-8613-9A9D129696EB}"/>
              </a:ext>
            </a:extLst>
          </p:cNvPr>
          <p:cNvSpPr>
            <a:spLocks noGrp="1"/>
          </p:cNvSpPr>
          <p:nvPr>
            <p:ph type="dt" sz="half" idx="10"/>
          </p:nvPr>
        </p:nvSpPr>
        <p:spPr/>
        <p:txBody>
          <a:bodyPr/>
          <a:lstStyle/>
          <a:p>
            <a:fld id="{E0C16BF8-9C35-45E2-AFF1-B005C1E21814}" type="datetimeFigureOut">
              <a:rPr lang="ru-RU" smtClean="0"/>
              <a:t>24.12.2025</a:t>
            </a:fld>
            <a:endParaRPr lang="ru-RU"/>
          </a:p>
        </p:txBody>
      </p:sp>
      <p:sp>
        <p:nvSpPr>
          <p:cNvPr id="4" name="Нижний колонтитул 3">
            <a:extLst>
              <a:ext uri="{FF2B5EF4-FFF2-40B4-BE49-F238E27FC236}">
                <a16:creationId xmlns:a16="http://schemas.microsoft.com/office/drawing/2014/main" xmlns="" id="{1CBB05CE-AB0F-4686-97B6-1328552E8CB4}"/>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xmlns="" id="{764797DB-0CF2-4B41-8280-23FFA5417795}"/>
              </a:ext>
            </a:extLst>
          </p:cNvPr>
          <p:cNvSpPr>
            <a:spLocks noGrp="1"/>
          </p:cNvSpPr>
          <p:nvPr>
            <p:ph type="sldNum" sz="quarter" idx="12"/>
          </p:nvPr>
        </p:nvSpPr>
        <p:spPr/>
        <p:txBody>
          <a:bodyPr/>
          <a:lstStyle/>
          <a:p>
            <a:fld id="{BAE466A5-E111-44B5-B304-A42BDF26857D}" type="slidenum">
              <a:rPr lang="ru-RU" smtClean="0"/>
              <a:t>‹#›</a:t>
            </a:fld>
            <a:endParaRPr lang="ru-RU"/>
          </a:p>
        </p:txBody>
      </p:sp>
    </p:spTree>
    <p:extLst>
      <p:ext uri="{BB962C8B-B14F-4D97-AF65-F5344CB8AC3E}">
        <p14:creationId xmlns:p14="http://schemas.microsoft.com/office/powerpoint/2010/main" val="2882431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AA1A17D5-992C-49FC-BCBF-D1C3F22A7345}"/>
              </a:ext>
            </a:extLst>
          </p:cNvPr>
          <p:cNvSpPr>
            <a:spLocks noGrp="1"/>
          </p:cNvSpPr>
          <p:nvPr>
            <p:ph type="dt" sz="half" idx="10"/>
          </p:nvPr>
        </p:nvSpPr>
        <p:spPr/>
        <p:txBody>
          <a:bodyPr/>
          <a:lstStyle/>
          <a:p>
            <a:fld id="{E0C16BF8-9C35-45E2-AFF1-B005C1E21814}" type="datetimeFigureOut">
              <a:rPr lang="ru-RU" smtClean="0"/>
              <a:t>24.12.2025</a:t>
            </a:fld>
            <a:endParaRPr lang="ru-RU"/>
          </a:p>
        </p:txBody>
      </p:sp>
      <p:sp>
        <p:nvSpPr>
          <p:cNvPr id="3" name="Нижний колонтитул 2">
            <a:extLst>
              <a:ext uri="{FF2B5EF4-FFF2-40B4-BE49-F238E27FC236}">
                <a16:creationId xmlns:a16="http://schemas.microsoft.com/office/drawing/2014/main" xmlns="" id="{4296DE4F-55AA-4773-988B-37BF8D41067F}"/>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xmlns="" id="{450D6559-75A9-49B1-9BE9-0E2E09042E87}"/>
              </a:ext>
            </a:extLst>
          </p:cNvPr>
          <p:cNvSpPr>
            <a:spLocks noGrp="1"/>
          </p:cNvSpPr>
          <p:nvPr>
            <p:ph type="sldNum" sz="quarter" idx="12"/>
          </p:nvPr>
        </p:nvSpPr>
        <p:spPr/>
        <p:txBody>
          <a:bodyPr/>
          <a:lstStyle/>
          <a:p>
            <a:fld id="{BAE466A5-E111-44B5-B304-A42BDF26857D}" type="slidenum">
              <a:rPr lang="ru-RU" smtClean="0"/>
              <a:t>‹#›</a:t>
            </a:fld>
            <a:endParaRPr lang="ru-RU"/>
          </a:p>
        </p:txBody>
      </p:sp>
    </p:spTree>
    <p:extLst>
      <p:ext uri="{BB962C8B-B14F-4D97-AF65-F5344CB8AC3E}">
        <p14:creationId xmlns:p14="http://schemas.microsoft.com/office/powerpoint/2010/main" val="756642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340B5D3-EA4F-4415-8228-4B1A74405564}"/>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6BBD5446-1B51-478C-9E92-90021346AB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F139406F-5342-4907-A4D6-DA578BD68C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9992D067-8561-4A67-9B69-647F8342E47F}"/>
              </a:ext>
            </a:extLst>
          </p:cNvPr>
          <p:cNvSpPr>
            <a:spLocks noGrp="1"/>
          </p:cNvSpPr>
          <p:nvPr>
            <p:ph type="dt" sz="half" idx="10"/>
          </p:nvPr>
        </p:nvSpPr>
        <p:spPr/>
        <p:txBody>
          <a:bodyPr/>
          <a:lstStyle/>
          <a:p>
            <a:fld id="{E0C16BF8-9C35-45E2-AFF1-B005C1E21814}" type="datetimeFigureOut">
              <a:rPr lang="ru-RU" smtClean="0"/>
              <a:t>24.12.2025</a:t>
            </a:fld>
            <a:endParaRPr lang="ru-RU"/>
          </a:p>
        </p:txBody>
      </p:sp>
      <p:sp>
        <p:nvSpPr>
          <p:cNvPr id="6" name="Нижний колонтитул 5">
            <a:extLst>
              <a:ext uri="{FF2B5EF4-FFF2-40B4-BE49-F238E27FC236}">
                <a16:creationId xmlns:a16="http://schemas.microsoft.com/office/drawing/2014/main" xmlns="" id="{5F86C557-61BB-4044-9920-E3ACF85D42B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EB8A3B52-11B4-43E8-A454-6E34F53042F8}"/>
              </a:ext>
            </a:extLst>
          </p:cNvPr>
          <p:cNvSpPr>
            <a:spLocks noGrp="1"/>
          </p:cNvSpPr>
          <p:nvPr>
            <p:ph type="sldNum" sz="quarter" idx="12"/>
          </p:nvPr>
        </p:nvSpPr>
        <p:spPr/>
        <p:txBody>
          <a:bodyPr/>
          <a:lstStyle/>
          <a:p>
            <a:fld id="{BAE466A5-E111-44B5-B304-A42BDF26857D}" type="slidenum">
              <a:rPr lang="ru-RU" smtClean="0"/>
              <a:t>‹#›</a:t>
            </a:fld>
            <a:endParaRPr lang="ru-RU"/>
          </a:p>
        </p:txBody>
      </p:sp>
    </p:spTree>
    <p:extLst>
      <p:ext uri="{BB962C8B-B14F-4D97-AF65-F5344CB8AC3E}">
        <p14:creationId xmlns:p14="http://schemas.microsoft.com/office/powerpoint/2010/main" val="1792073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6AC8E3E-3F1D-487F-A9CF-BA5805DC495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92282E86-4666-4300-A306-B24657798C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xmlns="" id="{5545F6A0-F746-4E54-BE5E-502E287C01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8F38613B-57B0-4507-9F04-F1BCF8D8D58B}"/>
              </a:ext>
            </a:extLst>
          </p:cNvPr>
          <p:cNvSpPr>
            <a:spLocks noGrp="1"/>
          </p:cNvSpPr>
          <p:nvPr>
            <p:ph type="dt" sz="half" idx="10"/>
          </p:nvPr>
        </p:nvSpPr>
        <p:spPr/>
        <p:txBody>
          <a:bodyPr/>
          <a:lstStyle/>
          <a:p>
            <a:fld id="{E0C16BF8-9C35-45E2-AFF1-B005C1E21814}" type="datetimeFigureOut">
              <a:rPr lang="ru-RU" smtClean="0"/>
              <a:t>24.12.2025</a:t>
            </a:fld>
            <a:endParaRPr lang="ru-RU"/>
          </a:p>
        </p:txBody>
      </p:sp>
      <p:sp>
        <p:nvSpPr>
          <p:cNvPr id="6" name="Нижний колонтитул 5">
            <a:extLst>
              <a:ext uri="{FF2B5EF4-FFF2-40B4-BE49-F238E27FC236}">
                <a16:creationId xmlns:a16="http://schemas.microsoft.com/office/drawing/2014/main" xmlns="" id="{5262B834-4096-48D5-827C-23D8D785852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E03D1DFD-7C15-4B02-9AB5-E40B561FBB0E}"/>
              </a:ext>
            </a:extLst>
          </p:cNvPr>
          <p:cNvSpPr>
            <a:spLocks noGrp="1"/>
          </p:cNvSpPr>
          <p:nvPr>
            <p:ph type="sldNum" sz="quarter" idx="12"/>
          </p:nvPr>
        </p:nvSpPr>
        <p:spPr/>
        <p:txBody>
          <a:bodyPr/>
          <a:lstStyle/>
          <a:p>
            <a:fld id="{BAE466A5-E111-44B5-B304-A42BDF26857D}" type="slidenum">
              <a:rPr lang="ru-RU" smtClean="0"/>
              <a:t>‹#›</a:t>
            </a:fld>
            <a:endParaRPr lang="ru-RU"/>
          </a:p>
        </p:txBody>
      </p:sp>
    </p:spTree>
    <p:extLst>
      <p:ext uri="{BB962C8B-B14F-4D97-AF65-F5344CB8AC3E}">
        <p14:creationId xmlns:p14="http://schemas.microsoft.com/office/powerpoint/2010/main" val="2754542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6AE226F-AFD7-410F-A966-99AFB99FA6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xmlns="" id="{5E89C80E-7F04-441A-B3D2-47D137C4AD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AD063A4C-9FDB-411D-9D9F-6D61DBBA70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C16BF8-9C35-45E2-AFF1-B005C1E21814}" type="datetimeFigureOut">
              <a:rPr lang="ru-RU" smtClean="0"/>
              <a:t>24.12.2025</a:t>
            </a:fld>
            <a:endParaRPr lang="ru-RU"/>
          </a:p>
        </p:txBody>
      </p:sp>
      <p:sp>
        <p:nvSpPr>
          <p:cNvPr id="5" name="Нижний колонтитул 4">
            <a:extLst>
              <a:ext uri="{FF2B5EF4-FFF2-40B4-BE49-F238E27FC236}">
                <a16:creationId xmlns:a16="http://schemas.microsoft.com/office/drawing/2014/main" xmlns="" id="{6E43E34B-55CA-475E-91E3-A565CA0745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xmlns="" id="{9F1379EE-D965-4F5F-BA4B-1FA5199FD8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E466A5-E111-44B5-B304-A42BDF26857D}" type="slidenum">
              <a:rPr lang="ru-RU" smtClean="0"/>
              <a:t>‹#›</a:t>
            </a:fld>
            <a:endParaRPr lang="ru-RU"/>
          </a:p>
        </p:txBody>
      </p:sp>
    </p:spTree>
    <p:extLst>
      <p:ext uri="{BB962C8B-B14F-4D97-AF65-F5344CB8AC3E}">
        <p14:creationId xmlns:p14="http://schemas.microsoft.com/office/powerpoint/2010/main" val="161487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png"/><Relationship Id="rId7" Type="http://schemas.openxmlformats.org/officeDocument/2006/relationships/image" Target="../media/image11.png"/><Relationship Id="rId2" Type="http://schemas.openxmlformats.org/officeDocument/2006/relationships/image" Target="../media/image7.png"/><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10.png"/><Relationship Id="rId10" Type="http://schemas.openxmlformats.org/officeDocument/2006/relationships/image" Target="../media/image1.png"/><Relationship Id="rId4" Type="http://schemas.openxmlformats.org/officeDocument/2006/relationships/image" Target="../media/image9.png"/><Relationship Id="rId9" Type="http://schemas.microsoft.com/office/2007/relationships/hdphoto" Target="../media/hdphoto2.wdp"/></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60">
            <a:extLst>
              <a:ext uri="{FF2B5EF4-FFF2-40B4-BE49-F238E27FC236}">
                <a16:creationId xmlns:a16="http://schemas.microsoft.com/office/drawing/2014/main" xmlns="" id="{1298C1C3-2AF5-4FB4-9B32-0F6398C69A9A}"/>
              </a:ext>
            </a:extLst>
          </p:cNvPr>
          <p:cNvSpPr/>
          <p:nvPr/>
        </p:nvSpPr>
        <p:spPr>
          <a:xfrm>
            <a:off x="0" y="1682798"/>
            <a:ext cx="12191999" cy="341218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ru-RU" sz="20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en-US" dirty="0">
              <a:solidFill>
                <a:schemeClr val="tx1">
                  <a:lumMod val="75000"/>
                  <a:lumOff val="25000"/>
                </a:schemeClr>
              </a:solidFill>
            </a:endParaRPr>
          </a:p>
        </p:txBody>
      </p:sp>
      <p:sp>
        <p:nvSpPr>
          <p:cNvPr id="7" name="Text 0">
            <a:extLst>
              <a:ext uri="{FF2B5EF4-FFF2-40B4-BE49-F238E27FC236}">
                <a16:creationId xmlns:a16="http://schemas.microsoft.com/office/drawing/2014/main" xmlns="" id="{8A760F2A-6E5E-4319-971C-8BAAD933CC19}"/>
              </a:ext>
            </a:extLst>
          </p:cNvPr>
          <p:cNvSpPr/>
          <p:nvPr/>
        </p:nvSpPr>
        <p:spPr>
          <a:xfrm>
            <a:off x="303478" y="1086928"/>
            <a:ext cx="11585039" cy="3331964"/>
          </a:xfrm>
          <a:prstGeom prst="rect">
            <a:avLst/>
          </a:prstGeom>
          <a:noFill/>
          <a:ln/>
        </p:spPr>
        <p:txBody>
          <a:bodyPr wrap="square" lIns="0" tIns="0" rIns="0" bIns="0" rtlCol="0" anchor="t"/>
          <a:lstStyle/>
          <a:p>
            <a:pPr algn="ctr"/>
            <a:r>
              <a:rPr lang="ru-RU" b="0" i="0" dirty="0">
                <a:solidFill>
                  <a:srgbClr val="212529"/>
                </a:solidFill>
                <a:effectLst/>
                <a:latin typeface="Times New Roman" panose="02020603050405020304" pitchFamily="18" charset="0"/>
                <a:cs typeface="Times New Roman" panose="02020603050405020304" pitchFamily="18" charset="0"/>
              </a:rPr>
              <a:t>Государственное бюджетное учреждение дополнительного профессионального образования Иркутский областной учебно-методический центр культуры и искусства «Байкал»</a:t>
            </a:r>
            <a:endParaRPr lang="en-US" dirty="0">
              <a:latin typeface="Times New Roman" panose="02020603050405020304" pitchFamily="18" charset="0"/>
              <a:cs typeface="Times New Roman" panose="02020603050405020304" pitchFamily="18" charset="0"/>
            </a:endParaRPr>
          </a:p>
        </p:txBody>
      </p:sp>
      <p:sp>
        <p:nvSpPr>
          <p:cNvPr id="4" name="Text 0">
            <a:extLst>
              <a:ext uri="{FF2B5EF4-FFF2-40B4-BE49-F238E27FC236}">
                <a16:creationId xmlns:a16="http://schemas.microsoft.com/office/drawing/2014/main" xmlns="" id="{37856DBB-41F7-4EE0-815D-ED4A3AB41B89}"/>
              </a:ext>
            </a:extLst>
          </p:cNvPr>
          <p:cNvSpPr/>
          <p:nvPr/>
        </p:nvSpPr>
        <p:spPr>
          <a:xfrm>
            <a:off x="303478" y="1873710"/>
            <a:ext cx="11585039" cy="3331964"/>
          </a:xfrm>
          <a:prstGeom prst="rect">
            <a:avLst/>
          </a:prstGeom>
          <a:noFill/>
          <a:ln/>
        </p:spPr>
        <p:txBody>
          <a:bodyPr wrap="square" lIns="0" tIns="0" rIns="0" bIns="0" rtlCol="0" anchor="t"/>
          <a:lstStyle/>
          <a:p>
            <a:pPr algn="ctr"/>
            <a:endParaRPr lang="ru-RU" sz="4000" b="1" dirty="0">
              <a:latin typeface="Times New Roman" panose="02020603050405020304" pitchFamily="18" charset="0"/>
              <a:ea typeface="Noto Serif HK Semi Bold" pitchFamily="34" charset="-122"/>
              <a:cs typeface="Times New Roman" panose="02020603050405020304" pitchFamily="18" charset="0"/>
            </a:endParaRPr>
          </a:p>
          <a:p>
            <a:pPr algn="ctr"/>
            <a:r>
              <a:rPr lang="ru-RU" sz="4000" b="1" dirty="0">
                <a:latin typeface="Times New Roman" panose="02020603050405020304" pitchFamily="18" charset="0"/>
                <a:ea typeface="Noto Serif HK Semi Bold" pitchFamily="34" charset="-122"/>
                <a:cs typeface="Times New Roman" panose="02020603050405020304" pitchFamily="18" charset="0"/>
              </a:rPr>
              <a:t>Мониторинг</a:t>
            </a:r>
          </a:p>
          <a:p>
            <a:pPr algn="ctr"/>
            <a:r>
              <a:rPr lang="ru-RU" sz="4000" b="1" dirty="0">
                <a:latin typeface="Times New Roman" panose="02020603050405020304" pitchFamily="18" charset="0"/>
                <a:ea typeface="Noto Serif HK Semi Bold" pitchFamily="34" charset="-122"/>
                <a:cs typeface="Times New Roman" panose="02020603050405020304" pitchFamily="18" charset="0"/>
              </a:rPr>
              <a:t>программы «Пушкинская карта» - 1-ПК</a:t>
            </a:r>
            <a:endParaRPr lang="en-US" sz="4000"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xmlns="" id="{ED07288A-21F6-40AC-9BF6-AF7E4EFDBD39}"/>
              </a:ext>
            </a:extLst>
          </p:cNvPr>
          <p:cNvSpPr txBox="1"/>
          <p:nvPr/>
        </p:nvSpPr>
        <p:spPr>
          <a:xfrm>
            <a:off x="5197442" y="5382030"/>
            <a:ext cx="6179346" cy="830997"/>
          </a:xfrm>
          <a:prstGeom prst="rect">
            <a:avLst/>
          </a:prstGeom>
          <a:noFill/>
        </p:spPr>
        <p:txBody>
          <a:bodyPr wrap="square" rtlCol="0">
            <a:spAutoFit/>
          </a:bodyPr>
          <a:lstStyle/>
          <a:p>
            <a:pPr algn="r"/>
            <a:r>
              <a:rPr lang="ru-RU" sz="2400" b="1" dirty="0">
                <a:latin typeface="Times New Roman" panose="02020603050405020304" pitchFamily="18" charset="0"/>
                <a:cs typeface="Times New Roman" panose="02020603050405020304" pitchFamily="18" charset="0"/>
              </a:rPr>
              <a:t>Отдел аналитики и мониторинга </a:t>
            </a:r>
          </a:p>
          <a:p>
            <a:pPr algn="r"/>
            <a:r>
              <a:rPr lang="ru-RU" sz="2400" b="1" dirty="0">
                <a:latin typeface="Times New Roman" panose="02020603050405020304" pitchFamily="18" charset="0"/>
                <a:cs typeface="Times New Roman" panose="02020603050405020304" pitchFamily="18" charset="0"/>
              </a:rPr>
              <a:t>УМЦ «Байкал» </a:t>
            </a:r>
            <a:endParaRPr lang="ru-RU" sz="2400" dirty="0">
              <a:latin typeface="Times New Roman" panose="02020603050405020304" pitchFamily="18" charset="0"/>
              <a:cs typeface="Times New Roman" panose="02020603050405020304" pitchFamily="18" charset="0"/>
            </a:endParaRPr>
          </a:p>
        </p:txBody>
      </p:sp>
      <p:cxnSp>
        <p:nvCxnSpPr>
          <p:cNvPr id="13" name="Straight Connector 5">
            <a:extLst>
              <a:ext uri="{FF2B5EF4-FFF2-40B4-BE49-F238E27FC236}">
                <a16:creationId xmlns:a16="http://schemas.microsoft.com/office/drawing/2014/main" xmlns="" id="{E69128C4-F905-4A91-9FBF-E8DFDA9EB39E}"/>
              </a:ext>
            </a:extLst>
          </p:cNvPr>
          <p:cNvCxnSpPr>
            <a:cxnSpLocks/>
          </p:cNvCxnSpPr>
          <p:nvPr/>
        </p:nvCxnSpPr>
        <p:spPr>
          <a:xfrm>
            <a:off x="0" y="1830395"/>
            <a:ext cx="121920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5">
            <a:extLst>
              <a:ext uri="{FF2B5EF4-FFF2-40B4-BE49-F238E27FC236}">
                <a16:creationId xmlns:a16="http://schemas.microsoft.com/office/drawing/2014/main" xmlns="" id="{4E1D6DC5-8FD1-44C8-80F0-5E7A178A52B6}"/>
              </a:ext>
            </a:extLst>
          </p:cNvPr>
          <p:cNvCxnSpPr>
            <a:cxnSpLocks/>
          </p:cNvCxnSpPr>
          <p:nvPr/>
        </p:nvCxnSpPr>
        <p:spPr>
          <a:xfrm>
            <a:off x="0" y="4957002"/>
            <a:ext cx="121920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Right Triangle 2">
            <a:extLst>
              <a:ext uri="{FF2B5EF4-FFF2-40B4-BE49-F238E27FC236}">
                <a16:creationId xmlns:a16="http://schemas.microsoft.com/office/drawing/2014/main" xmlns="" id="{B56723F6-C8B9-4C36-8C39-25294141E78C}"/>
              </a:ext>
            </a:extLst>
          </p:cNvPr>
          <p:cNvSpPr/>
          <p:nvPr/>
        </p:nvSpPr>
        <p:spPr bwMode="auto">
          <a:xfrm rot="5400000">
            <a:off x="103443" y="110188"/>
            <a:ext cx="914400" cy="914400"/>
          </a:xfrm>
          <a:prstGeom prst="rtTriangle">
            <a:avLst/>
          </a:prstGeom>
          <a:solidFill>
            <a:schemeClr val="accent1">
              <a:lumMod val="60000"/>
              <a:lumOff val="40000"/>
            </a:schemeClr>
          </a:solidFill>
          <a:ln w="9525">
            <a:solidFill>
              <a:schemeClr val="accent1">
                <a:lumMod val="60000"/>
                <a:lumOff val="40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19" name="Right Triangle 14">
            <a:extLst>
              <a:ext uri="{FF2B5EF4-FFF2-40B4-BE49-F238E27FC236}">
                <a16:creationId xmlns:a16="http://schemas.microsoft.com/office/drawing/2014/main" xmlns="" id="{EB5784F9-D818-4CC3-B39F-7CC6D136CE9F}"/>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pic>
        <p:nvPicPr>
          <p:cNvPr id="6" name="Рисунок 5">
            <a:extLst>
              <a:ext uri="{FF2B5EF4-FFF2-40B4-BE49-F238E27FC236}">
                <a16:creationId xmlns:a16="http://schemas.microsoft.com/office/drawing/2014/main" xmlns="" id="{F2E25945-1B99-4E5E-AA6E-8B32190C8B5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99020" y="-51333"/>
            <a:ext cx="1193959" cy="1196021"/>
          </a:xfrm>
          <a:prstGeom prst="rect">
            <a:avLst/>
          </a:prstGeom>
        </p:spPr>
      </p:pic>
    </p:spTree>
    <p:extLst>
      <p:ext uri="{BB962C8B-B14F-4D97-AF65-F5344CB8AC3E}">
        <p14:creationId xmlns:p14="http://schemas.microsoft.com/office/powerpoint/2010/main" val="8379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0"/>
            <a:ext cx="12192000" cy="1299637"/>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76711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C3FCEC5B-8455-4FC4-8DF6-5A1B68C44F0E}"/>
              </a:ext>
            </a:extLst>
          </p:cNvPr>
          <p:cNvPicPr>
            <a:picLocks noChangeAspect="1"/>
          </p:cNvPicPr>
          <p:nvPr/>
        </p:nvPicPr>
        <p:blipFill>
          <a:blip r:embed="rId2"/>
          <a:stretch>
            <a:fillRect/>
          </a:stretch>
        </p:blipFill>
        <p:spPr>
          <a:xfrm>
            <a:off x="303478" y="234327"/>
            <a:ext cx="773656" cy="938059"/>
          </a:xfrm>
          <a:prstGeom prst="rect">
            <a:avLst/>
          </a:prstGeom>
        </p:spPr>
      </p:pic>
      <p:sp>
        <p:nvSpPr>
          <p:cNvPr id="12"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2" name="Прямоугольник 1"/>
          <p:cNvSpPr/>
          <p:nvPr/>
        </p:nvSpPr>
        <p:spPr>
          <a:xfrm>
            <a:off x="1704221" y="251565"/>
            <a:ext cx="9860692" cy="1077218"/>
          </a:xfrm>
          <a:prstGeom prst="rect">
            <a:avLst/>
          </a:prstGeom>
        </p:spPr>
        <p:txBody>
          <a:bodyPr wrap="square">
            <a:spAutoFit/>
          </a:bodyPr>
          <a:lstStyle/>
          <a:p>
            <a:pPr algn="ctr"/>
            <a:r>
              <a:rPr lang="ru-RU" sz="3200" b="1" dirty="0">
                <a:solidFill>
                  <a:schemeClr val="accent1">
                    <a:lumMod val="50000"/>
                  </a:schemeClr>
                </a:solidFill>
                <a:latin typeface="Times New Roman" panose="02020603050405020304" pitchFamily="18" charset="0"/>
              </a:rPr>
              <a:t>Число посещений платных мероприятий (количество реализованных билетов)</a:t>
            </a:r>
          </a:p>
        </p:txBody>
      </p:sp>
      <p:cxnSp>
        <p:nvCxnSpPr>
          <p:cNvPr id="11" name="Прямая соединительная линия 10">
            <a:extLst>
              <a:ext uri="{FF2B5EF4-FFF2-40B4-BE49-F238E27FC236}">
                <a16:creationId xmlns:a16="http://schemas.microsoft.com/office/drawing/2014/main" xmlns="" id="{E8C58D1E-DBC8-4651-9474-932481980902}"/>
              </a:ext>
            </a:extLst>
          </p:cNvPr>
          <p:cNvCxnSpPr>
            <a:cxnSpLocks/>
          </p:cNvCxnSpPr>
          <p:nvPr/>
        </p:nvCxnSpPr>
        <p:spPr>
          <a:xfrm>
            <a:off x="1328286" y="1172386"/>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pic>
        <p:nvPicPr>
          <p:cNvPr id="13" name="Рисунок 12">
            <a:extLst>
              <a:ext uri="{FF2B5EF4-FFF2-40B4-BE49-F238E27FC236}">
                <a16:creationId xmlns:a16="http://schemas.microsoft.com/office/drawing/2014/main" xmlns="" id="{9DA1099B-3CAB-4E04-833B-9F5422BFED1B}"/>
              </a:ext>
            </a:extLst>
          </p:cNvPr>
          <p:cNvPicPr>
            <a:picLocks noChangeAspect="1"/>
          </p:cNvPicPr>
          <p:nvPr/>
        </p:nvPicPr>
        <p:blipFill rotWithShape="1">
          <a:blip r:embed="rId3"/>
          <a:srcRect l="120" t="59783" r="-120" b="18641"/>
          <a:stretch/>
        </p:blipFill>
        <p:spPr>
          <a:xfrm>
            <a:off x="289818" y="1732783"/>
            <a:ext cx="11411115" cy="1072356"/>
          </a:xfrm>
          <a:prstGeom prst="rect">
            <a:avLst/>
          </a:prstGeom>
        </p:spPr>
      </p:pic>
      <p:sp>
        <p:nvSpPr>
          <p:cNvPr id="5" name="Прямоугольник 4">
            <a:extLst>
              <a:ext uri="{FF2B5EF4-FFF2-40B4-BE49-F238E27FC236}">
                <a16:creationId xmlns:a16="http://schemas.microsoft.com/office/drawing/2014/main" xmlns="" id="{115778A8-30CC-4B4D-97B0-402B1AF5F80D}"/>
              </a:ext>
            </a:extLst>
          </p:cNvPr>
          <p:cNvSpPr/>
          <p:nvPr/>
        </p:nvSpPr>
        <p:spPr>
          <a:xfrm>
            <a:off x="232618" y="3036953"/>
            <a:ext cx="6096000" cy="646331"/>
          </a:xfrm>
          <a:prstGeom prst="rect">
            <a:avLst/>
          </a:prstGeom>
        </p:spPr>
        <p:txBody>
          <a:bodyPr>
            <a:spAutoFit/>
          </a:bodyPr>
          <a:lstStyle/>
          <a:p>
            <a:pPr lvl="0"/>
            <a:r>
              <a:rPr lang="ru-RU" dirty="0">
                <a:latin typeface="Times New Roman" panose="02020603050405020304" pitchFamily="18" charset="0"/>
                <a:cs typeface="Times New Roman" panose="02020603050405020304" pitchFamily="18" charset="0"/>
              </a:rPr>
              <a:t>В строке 2 указывается общее количество посещений платных мероприятий из строки 1. Источники данных:</a:t>
            </a:r>
          </a:p>
        </p:txBody>
      </p:sp>
      <p:sp>
        <p:nvSpPr>
          <p:cNvPr id="6" name="Прямоугольник 5">
            <a:extLst>
              <a:ext uri="{FF2B5EF4-FFF2-40B4-BE49-F238E27FC236}">
                <a16:creationId xmlns:a16="http://schemas.microsoft.com/office/drawing/2014/main" xmlns="" id="{CCEF5822-2EB2-4290-8743-E034F94BDD82}"/>
              </a:ext>
            </a:extLst>
          </p:cNvPr>
          <p:cNvSpPr/>
          <p:nvPr/>
        </p:nvSpPr>
        <p:spPr>
          <a:xfrm>
            <a:off x="303478" y="3729859"/>
            <a:ext cx="6096000" cy="1754326"/>
          </a:xfrm>
          <a:prstGeom prst="rect">
            <a:avLst/>
          </a:prstGeom>
        </p:spPr>
        <p:txBody>
          <a:bodyPr>
            <a:spAutoFit/>
          </a:bodyPr>
          <a:lstStyle/>
          <a:p>
            <a:pPr lvl="0">
              <a:buFont typeface="Wingdings" panose="05000000000000000000" pitchFamily="2" charset="2"/>
              <a:buChar char="q"/>
            </a:pPr>
            <a:r>
              <a:rPr lang="ru-RU" dirty="0">
                <a:latin typeface="Times New Roman" panose="02020603050405020304" pitchFamily="18" charset="0"/>
                <a:cs typeface="Times New Roman" panose="02020603050405020304" pitchFamily="18" charset="0"/>
              </a:rPr>
              <a:t>количество проданных билетов (бланков строгой отчётности);</a:t>
            </a:r>
          </a:p>
          <a:p>
            <a:pPr lvl="0">
              <a:buFont typeface="Wingdings" panose="05000000000000000000" pitchFamily="2" charset="2"/>
              <a:buChar char="q"/>
            </a:pPr>
            <a:r>
              <a:rPr lang="ru-RU" dirty="0">
                <a:latin typeface="Times New Roman" panose="02020603050405020304" pitchFamily="18" charset="0"/>
                <a:cs typeface="Times New Roman" panose="02020603050405020304" pitchFamily="18" charset="0"/>
              </a:rPr>
              <a:t>акты;</a:t>
            </a:r>
          </a:p>
          <a:p>
            <a:pPr lvl="0">
              <a:buFont typeface="Wingdings" panose="05000000000000000000" pitchFamily="2" charset="2"/>
              <a:buChar char="q"/>
            </a:pPr>
            <a:r>
              <a:rPr lang="ru-RU" dirty="0">
                <a:latin typeface="Times New Roman" panose="02020603050405020304" pitchFamily="18" charset="0"/>
                <a:cs typeface="Times New Roman" panose="02020603050405020304" pitchFamily="18" charset="0"/>
              </a:rPr>
              <a:t>договоры на проведение мероприятий;</a:t>
            </a:r>
          </a:p>
          <a:p>
            <a:pPr lvl="0"/>
            <a:r>
              <a:rPr lang="ru-RU" dirty="0">
                <a:latin typeface="Times New Roman" panose="02020603050405020304" pitchFamily="18" charset="0"/>
                <a:cs typeface="Times New Roman" panose="02020603050405020304" pitchFamily="18" charset="0"/>
              </a:rPr>
              <a:t>Показатели должны совпадать с оперативным и бухгалтерским учётом.</a:t>
            </a:r>
          </a:p>
        </p:txBody>
      </p:sp>
      <p:sp>
        <p:nvSpPr>
          <p:cNvPr id="7" name="Прямоугольник 6">
            <a:extLst>
              <a:ext uri="{FF2B5EF4-FFF2-40B4-BE49-F238E27FC236}">
                <a16:creationId xmlns:a16="http://schemas.microsoft.com/office/drawing/2014/main" xmlns="" id="{75549BDD-6AB4-4BA0-8140-797A6B566F78}"/>
              </a:ext>
            </a:extLst>
          </p:cNvPr>
          <p:cNvSpPr/>
          <p:nvPr/>
        </p:nvSpPr>
        <p:spPr>
          <a:xfrm>
            <a:off x="6096000" y="3079659"/>
            <a:ext cx="6096000" cy="1754326"/>
          </a:xfrm>
          <a:prstGeom prst="rect">
            <a:avLst/>
          </a:prstGeom>
        </p:spPr>
        <p:txBody>
          <a:bodyPr>
            <a:spAutoFit/>
          </a:bodyPr>
          <a:lstStyle/>
          <a:p>
            <a:pPr lvl="0"/>
            <a:r>
              <a:rPr lang="ru-RU" dirty="0">
                <a:latin typeface="Times New Roman" panose="02020603050405020304" pitchFamily="18" charset="0"/>
                <a:cs typeface="Times New Roman" panose="02020603050405020304" pitchFamily="18" charset="0"/>
              </a:rPr>
              <a:t>В строке 2.1 указывается количество посещений платных мероприятий из строки 1.1 </a:t>
            </a:r>
          </a:p>
          <a:p>
            <a:pPr lvl="0"/>
            <a:r>
              <a:rPr lang="ru-RU" dirty="0">
                <a:latin typeface="Times New Roman" panose="02020603050405020304" pitchFamily="18" charset="0"/>
                <a:cs typeface="Times New Roman" panose="02020603050405020304" pitchFamily="18" charset="0"/>
              </a:rPr>
              <a:t>Строка заполняется по данным о проданных билетах (бланках строгой отчётности). Показатели должны соответствовать оперативному и бухгалтерскому учёту.</a:t>
            </a:r>
          </a:p>
          <a:p>
            <a:pPr lvl="0"/>
            <a:endParaRPr lang="ru-RU" dirty="0">
              <a:latin typeface="Times New Roman" panose="02020603050405020304" pitchFamily="18" charset="0"/>
              <a:cs typeface="Times New Roman" panose="02020603050405020304" pitchFamily="18" charset="0"/>
            </a:endParaRPr>
          </a:p>
        </p:txBody>
      </p:sp>
      <p:sp>
        <p:nvSpPr>
          <p:cNvPr id="15" name="Прямоугольник 14">
            <a:extLst>
              <a:ext uri="{FF2B5EF4-FFF2-40B4-BE49-F238E27FC236}">
                <a16:creationId xmlns:a16="http://schemas.microsoft.com/office/drawing/2014/main" xmlns="" id="{58F677AB-8542-4989-B2D4-C06F21CD4E23}"/>
              </a:ext>
            </a:extLst>
          </p:cNvPr>
          <p:cNvSpPr/>
          <p:nvPr/>
        </p:nvSpPr>
        <p:spPr>
          <a:xfrm>
            <a:off x="427839" y="5672979"/>
            <a:ext cx="10905687" cy="646331"/>
          </a:xfrm>
          <a:prstGeom prst="rect">
            <a:avLst/>
          </a:prstGeom>
        </p:spPr>
        <p:txBody>
          <a:bodyPr wrap="square">
            <a:spAutoFit/>
          </a:bodyPr>
          <a:lstStyle/>
          <a:p>
            <a:r>
              <a:rPr lang="ru-RU" b="1" dirty="0">
                <a:solidFill>
                  <a:srgbClr val="FF0000"/>
                </a:solidFill>
                <a:latin typeface="Times New Roman" panose="02020603050405020304" pitchFamily="18" charset="0"/>
                <a:cs typeface="Times New Roman" panose="02020603050405020304" pitchFamily="18" charset="0"/>
              </a:rPr>
              <a:t>ВАЖНО!</a:t>
            </a:r>
            <a:r>
              <a:rPr lang="ru-RU" dirty="0"/>
              <a:t> </a:t>
            </a:r>
            <a:r>
              <a:rPr lang="ru-RU" dirty="0">
                <a:latin typeface="Times New Roman" panose="02020603050405020304" pitchFamily="18" charset="0"/>
                <a:cs typeface="Times New Roman" panose="02020603050405020304" pitchFamily="18" charset="0"/>
              </a:rPr>
              <a:t>Если билеты проданы заранее на мероприятие за пределами отчётного периода, количество посещений фиксируется после его проведения</a:t>
            </a:r>
          </a:p>
        </p:txBody>
      </p:sp>
    </p:spTree>
    <p:extLst>
      <p:ext uri="{BB962C8B-B14F-4D97-AF65-F5344CB8AC3E}">
        <p14:creationId xmlns:p14="http://schemas.microsoft.com/office/powerpoint/2010/main" val="829413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5791"/>
            <a:ext cx="12192000" cy="1375717"/>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76711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sp>
        <p:nvSpPr>
          <p:cNvPr id="5" name="Прямоугольник 4">
            <a:extLst>
              <a:ext uri="{FF2B5EF4-FFF2-40B4-BE49-F238E27FC236}">
                <a16:creationId xmlns:a16="http://schemas.microsoft.com/office/drawing/2014/main" xmlns="" id="{1EA23CC9-0BD2-4F2C-8043-85699B0C8C71}"/>
              </a:ext>
            </a:extLst>
          </p:cNvPr>
          <p:cNvSpPr/>
          <p:nvPr/>
        </p:nvSpPr>
        <p:spPr>
          <a:xfrm>
            <a:off x="1602750" y="479802"/>
            <a:ext cx="9505056" cy="962379"/>
          </a:xfrm>
          <a:prstGeom prst="rect">
            <a:avLst/>
          </a:prstGeom>
        </p:spPr>
        <p:txBody>
          <a:bodyPr wrap="square">
            <a:spAutoFit/>
          </a:bodyPr>
          <a:lstStyle/>
          <a:p>
            <a:pPr algn="ctr"/>
            <a:endParaRPr lang="ru-RU" sz="28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pPr>
            <a:endParaRPr lang="ru-RU" sz="2667" b="1"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7F5B0C8F-306E-4B6A-935B-DBA900D65ABE}"/>
              </a:ext>
            </a:extLst>
          </p:cNvPr>
          <p:cNvPicPr>
            <a:picLocks noChangeAspect="1"/>
          </p:cNvPicPr>
          <p:nvPr/>
        </p:nvPicPr>
        <p:blipFill>
          <a:blip r:embed="rId2"/>
          <a:stretch>
            <a:fillRect/>
          </a:stretch>
        </p:blipFill>
        <p:spPr>
          <a:xfrm>
            <a:off x="303478" y="234327"/>
            <a:ext cx="773656" cy="938059"/>
          </a:xfrm>
          <a:prstGeom prst="rect">
            <a:avLst/>
          </a:prstGeom>
        </p:spPr>
      </p:pic>
      <p:sp>
        <p:nvSpPr>
          <p:cNvPr id="9" name="Прямоугольник 8"/>
          <p:cNvSpPr/>
          <p:nvPr/>
        </p:nvSpPr>
        <p:spPr>
          <a:xfrm>
            <a:off x="1704221" y="251565"/>
            <a:ext cx="9860692" cy="954107"/>
          </a:xfrm>
          <a:prstGeom prst="rect">
            <a:avLst/>
          </a:prstGeom>
        </p:spPr>
        <p:txBody>
          <a:bodyPr wrap="square">
            <a:spAutoFit/>
          </a:bodyPr>
          <a:lstStyle/>
          <a:p>
            <a:r>
              <a:rPr lang="ru-RU" sz="2800" b="1" dirty="0">
                <a:solidFill>
                  <a:schemeClr val="accent1">
                    <a:lumMod val="50000"/>
                  </a:schemeClr>
                </a:solidFill>
              </a:rPr>
              <a:t>Поступления от реализации билетов на платной основе</a:t>
            </a:r>
          </a:p>
          <a:p>
            <a:r>
              <a:rPr lang="ru-RU" sz="2800" b="1" dirty="0">
                <a:solidFill>
                  <a:schemeClr val="accent1">
                    <a:lumMod val="50000"/>
                  </a:schemeClr>
                </a:solidFill>
              </a:rPr>
              <a:t>Основные ошибки</a:t>
            </a:r>
          </a:p>
        </p:txBody>
      </p:sp>
      <p:cxnSp>
        <p:nvCxnSpPr>
          <p:cNvPr id="12" name="Прямая соединительная линия 11">
            <a:extLst>
              <a:ext uri="{FF2B5EF4-FFF2-40B4-BE49-F238E27FC236}">
                <a16:creationId xmlns:a16="http://schemas.microsoft.com/office/drawing/2014/main" xmlns="" id="{E8C58D1E-DBC8-4651-9474-932481980902}"/>
              </a:ext>
            </a:extLst>
          </p:cNvPr>
          <p:cNvCxnSpPr>
            <a:cxnSpLocks/>
          </p:cNvCxnSpPr>
          <p:nvPr/>
        </p:nvCxnSpPr>
        <p:spPr>
          <a:xfrm>
            <a:off x="1328286" y="1188434"/>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13"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19" name="TextBox 18">
            <a:extLst>
              <a:ext uri="{FF2B5EF4-FFF2-40B4-BE49-F238E27FC236}">
                <a16:creationId xmlns:a16="http://schemas.microsoft.com/office/drawing/2014/main" xmlns="" id="{4E9DD890-2952-4DC4-9172-337DA0DD08A2}"/>
              </a:ext>
            </a:extLst>
          </p:cNvPr>
          <p:cNvSpPr txBox="1"/>
          <p:nvPr/>
        </p:nvSpPr>
        <p:spPr>
          <a:xfrm>
            <a:off x="1630768" y="1610374"/>
            <a:ext cx="10863713" cy="338554"/>
          </a:xfrm>
          <a:prstGeom prst="rect">
            <a:avLst/>
          </a:prstGeom>
          <a:noFill/>
        </p:spPr>
        <p:txBody>
          <a:bodyPr wrap="square">
            <a:spAutoFit/>
          </a:bodyPr>
          <a:lstStyle/>
          <a:p>
            <a:r>
              <a:rPr lang="ru-RU" sz="1600" b="1" dirty="0">
                <a:latin typeface="Times New Roman" panose="02020603050405020304" pitchFamily="18" charset="0"/>
                <a:ea typeface="Times New Roman" panose="02020603050405020304" pitchFamily="18" charset="0"/>
                <a:cs typeface="Times New Roman" panose="02020603050405020304" pitchFamily="18" charset="0"/>
              </a:rPr>
              <a:t>Данные по строкам 3, 3.1 указываются в тысячах рублей, с одним десятичным знаком</a:t>
            </a:r>
            <a:r>
              <a:rPr lang="ru-RU" sz="1600" b="1" dirty="0">
                <a:latin typeface="Times New Roman" panose="02020603050405020304" pitchFamily="18" charset="0"/>
                <a:ea typeface="Times New Roman" panose="02020603050405020304" pitchFamily="18" charset="0"/>
              </a:rPr>
              <a:t>.</a:t>
            </a:r>
          </a:p>
        </p:txBody>
      </p:sp>
      <p:pic>
        <p:nvPicPr>
          <p:cNvPr id="3" name="Рисунок 2">
            <a:extLst>
              <a:ext uri="{FF2B5EF4-FFF2-40B4-BE49-F238E27FC236}">
                <a16:creationId xmlns:a16="http://schemas.microsoft.com/office/drawing/2014/main" xmlns="" id="{966A0BC2-7C37-43E3-8006-98A08046EA43}"/>
              </a:ext>
            </a:extLst>
          </p:cNvPr>
          <p:cNvPicPr>
            <a:picLocks noChangeAspect="1"/>
          </p:cNvPicPr>
          <p:nvPr/>
        </p:nvPicPr>
        <p:blipFill rotWithShape="1">
          <a:blip r:embed="rId3">
            <a:extLst>
              <a:ext uri="{28A0092B-C50C-407E-A947-70E740481C1C}">
                <a14:useLocalDpi xmlns:a14="http://schemas.microsoft.com/office/drawing/2010/main" val="0"/>
              </a:ext>
            </a:extLst>
          </a:blip>
          <a:srcRect l="2887" t="75042" r="66075" b="4675"/>
          <a:stretch/>
        </p:blipFill>
        <p:spPr>
          <a:xfrm>
            <a:off x="0" y="2371078"/>
            <a:ext cx="6439209" cy="664908"/>
          </a:xfrm>
          <a:prstGeom prst="rect">
            <a:avLst/>
          </a:prstGeom>
        </p:spPr>
      </p:pic>
      <p:pic>
        <p:nvPicPr>
          <p:cNvPr id="18" name="Рисунок 17">
            <a:extLst>
              <a:ext uri="{FF2B5EF4-FFF2-40B4-BE49-F238E27FC236}">
                <a16:creationId xmlns:a16="http://schemas.microsoft.com/office/drawing/2014/main" xmlns="" id="{5D797D87-12D9-4718-98FD-E78D954AED59}"/>
              </a:ext>
            </a:extLst>
          </p:cNvPr>
          <p:cNvPicPr>
            <a:picLocks noChangeAspect="1"/>
          </p:cNvPicPr>
          <p:nvPr/>
        </p:nvPicPr>
        <p:blipFill rotWithShape="1">
          <a:blip r:embed="rId3">
            <a:extLst>
              <a:ext uri="{28A0092B-C50C-407E-A947-70E740481C1C}">
                <a14:useLocalDpi xmlns:a14="http://schemas.microsoft.com/office/drawing/2010/main" val="0"/>
              </a:ext>
            </a:extLst>
          </a:blip>
          <a:srcRect l="71053" t="75041" r="1178" b="4676"/>
          <a:stretch/>
        </p:blipFill>
        <p:spPr>
          <a:xfrm>
            <a:off x="6439209" y="2383346"/>
            <a:ext cx="5759864" cy="664908"/>
          </a:xfrm>
          <a:prstGeom prst="rect">
            <a:avLst/>
          </a:prstGeom>
        </p:spPr>
      </p:pic>
      <p:sp>
        <p:nvSpPr>
          <p:cNvPr id="2" name="Прямоугольник 1">
            <a:extLst>
              <a:ext uri="{FF2B5EF4-FFF2-40B4-BE49-F238E27FC236}">
                <a16:creationId xmlns:a16="http://schemas.microsoft.com/office/drawing/2014/main" xmlns="" id="{B754B2CD-9BCD-4338-9542-F2BAAF77B016}"/>
              </a:ext>
            </a:extLst>
          </p:cNvPr>
          <p:cNvSpPr/>
          <p:nvPr/>
        </p:nvSpPr>
        <p:spPr>
          <a:xfrm>
            <a:off x="4593893" y="3419756"/>
            <a:ext cx="7416890" cy="1384995"/>
          </a:xfrm>
          <a:prstGeom prst="rect">
            <a:avLst/>
          </a:prstGeom>
        </p:spPr>
        <p:txBody>
          <a:bodyPr wrap="square">
            <a:spAutoFit/>
          </a:bodyPr>
          <a:lstStyle/>
          <a:p>
            <a:r>
              <a:rPr lang="ru-RU" sz="2800" b="1" dirty="0">
                <a:solidFill>
                  <a:srgbClr val="333333"/>
                </a:solidFill>
                <a:latin typeface="Times New Roman" panose="02020603050405020304" pitchFamily="18" charset="0"/>
                <a:cs typeface="Times New Roman" panose="02020603050405020304" pitchFamily="18" charset="0"/>
              </a:rPr>
              <a:t>Если нужно записать сумму </a:t>
            </a:r>
            <a:r>
              <a:rPr lang="ru-RU" sz="2800" b="1" dirty="0">
                <a:solidFill>
                  <a:srgbClr val="FF0000"/>
                </a:solidFill>
                <a:latin typeface="Times New Roman" panose="02020603050405020304" pitchFamily="18" charset="0"/>
                <a:cs typeface="Times New Roman" panose="02020603050405020304" pitchFamily="18" charset="0"/>
              </a:rPr>
              <a:t>732 тыс. рублей </a:t>
            </a:r>
            <a:r>
              <a:rPr lang="ru-RU" sz="2800" b="1" dirty="0">
                <a:solidFill>
                  <a:srgbClr val="333333"/>
                </a:solidFill>
                <a:latin typeface="Times New Roman" panose="02020603050405020304" pitchFamily="18" charset="0"/>
                <a:cs typeface="Times New Roman" panose="02020603050405020304" pitchFamily="18" charset="0"/>
              </a:rPr>
              <a:t>с одним десятичным знаком, то правильно написать </a:t>
            </a:r>
            <a:r>
              <a:rPr lang="ru-RU" sz="2800" b="1" dirty="0">
                <a:solidFill>
                  <a:srgbClr val="FF0000"/>
                </a:solidFill>
                <a:latin typeface="Times New Roman" panose="02020603050405020304" pitchFamily="18" charset="0"/>
                <a:cs typeface="Times New Roman" panose="02020603050405020304" pitchFamily="18" charset="0"/>
              </a:rPr>
              <a:t>732,0</a:t>
            </a:r>
            <a:r>
              <a:rPr lang="ru-RU" sz="2800" b="1" dirty="0">
                <a:solidFill>
                  <a:srgbClr val="333333"/>
                </a:solidFill>
                <a:latin typeface="Times New Roman" panose="02020603050405020304" pitchFamily="18" charset="0"/>
                <a:cs typeface="Times New Roman" panose="02020603050405020304" pitchFamily="18" charset="0"/>
              </a:rPr>
              <a:t>. </a:t>
            </a:r>
          </a:p>
        </p:txBody>
      </p:sp>
      <p:sp>
        <p:nvSpPr>
          <p:cNvPr id="6" name="Прямоугольник 5">
            <a:extLst>
              <a:ext uri="{FF2B5EF4-FFF2-40B4-BE49-F238E27FC236}">
                <a16:creationId xmlns:a16="http://schemas.microsoft.com/office/drawing/2014/main" xmlns="" id="{516E314F-F933-4AC1-8EE0-DC820EF76C14}"/>
              </a:ext>
            </a:extLst>
          </p:cNvPr>
          <p:cNvSpPr/>
          <p:nvPr/>
        </p:nvSpPr>
        <p:spPr>
          <a:xfrm>
            <a:off x="4681057" y="5460248"/>
            <a:ext cx="6883856" cy="954107"/>
          </a:xfrm>
          <a:prstGeom prst="rect">
            <a:avLst/>
          </a:prstGeom>
        </p:spPr>
        <p:txBody>
          <a:bodyPr wrap="square">
            <a:spAutoFit/>
          </a:bodyPr>
          <a:lstStyle/>
          <a:p>
            <a:r>
              <a:rPr lang="ru-RU" sz="2800" b="1" dirty="0">
                <a:solidFill>
                  <a:srgbClr val="333333"/>
                </a:solidFill>
                <a:latin typeface="Times New Roman" panose="02020603050405020304" pitchFamily="18" charset="0"/>
                <a:cs typeface="Times New Roman" panose="02020603050405020304" pitchFamily="18" charset="0"/>
              </a:rPr>
              <a:t>Если указать </a:t>
            </a:r>
            <a:r>
              <a:rPr lang="ru-RU" sz="2800" b="1" dirty="0">
                <a:solidFill>
                  <a:srgbClr val="FF0000"/>
                </a:solidFill>
                <a:latin typeface="Times New Roman" panose="02020603050405020304" pitchFamily="18" charset="0"/>
                <a:cs typeface="Times New Roman" panose="02020603050405020304" pitchFamily="18" charset="0"/>
              </a:rPr>
              <a:t>732 000,0 тыс. рублей</a:t>
            </a:r>
            <a:r>
              <a:rPr lang="ru-RU" sz="2800" b="1" dirty="0">
                <a:solidFill>
                  <a:srgbClr val="333333"/>
                </a:solidFill>
                <a:latin typeface="Times New Roman" panose="02020603050405020304" pitchFamily="18" charset="0"/>
                <a:cs typeface="Times New Roman" panose="02020603050405020304" pitchFamily="18" charset="0"/>
              </a:rPr>
              <a:t>, то это будет уже </a:t>
            </a:r>
            <a:r>
              <a:rPr lang="ru-RU" sz="2800" b="1" dirty="0">
                <a:solidFill>
                  <a:srgbClr val="FF0000"/>
                </a:solidFill>
                <a:latin typeface="Times New Roman" panose="02020603050405020304" pitchFamily="18" charset="0"/>
                <a:cs typeface="Times New Roman" panose="02020603050405020304" pitchFamily="18" charset="0"/>
              </a:rPr>
              <a:t>732,0 млн рублей</a:t>
            </a:r>
            <a:r>
              <a:rPr lang="ru-RU" sz="2800" b="1" dirty="0">
                <a:solidFill>
                  <a:srgbClr val="333333"/>
                </a:solidFill>
                <a:latin typeface="Times New Roman" panose="02020603050405020304" pitchFamily="18" charset="0"/>
                <a:cs typeface="Times New Roman" panose="02020603050405020304" pitchFamily="18" charset="0"/>
              </a:rPr>
              <a:t>.</a:t>
            </a:r>
            <a:endParaRPr lang="ru-RU" sz="2800" b="1" dirty="0">
              <a:latin typeface="Times New Roman" panose="02020603050405020304" pitchFamily="18" charset="0"/>
              <a:cs typeface="Times New Roman" panose="02020603050405020304" pitchFamily="18" charset="0"/>
            </a:endParaRPr>
          </a:p>
        </p:txBody>
      </p:sp>
      <p:sp>
        <p:nvSpPr>
          <p:cNvPr id="11" name="Прямоугольник 10">
            <a:extLst>
              <a:ext uri="{FF2B5EF4-FFF2-40B4-BE49-F238E27FC236}">
                <a16:creationId xmlns:a16="http://schemas.microsoft.com/office/drawing/2014/main" xmlns="" id="{239500A3-5F02-4BA3-98E5-63B229247673}"/>
              </a:ext>
            </a:extLst>
          </p:cNvPr>
          <p:cNvSpPr/>
          <p:nvPr/>
        </p:nvSpPr>
        <p:spPr>
          <a:xfrm>
            <a:off x="301240" y="3822015"/>
            <a:ext cx="2805961" cy="584775"/>
          </a:xfrm>
          <a:prstGeom prst="rect">
            <a:avLst/>
          </a:prstGeom>
        </p:spPr>
        <p:txBody>
          <a:bodyPr wrap="none">
            <a:spAutoFit/>
          </a:bodyPr>
          <a:lstStyle/>
          <a:p>
            <a:r>
              <a:rPr lang="ru-RU" sz="3200" b="1" dirty="0">
                <a:solidFill>
                  <a:srgbClr val="92D050"/>
                </a:solidFill>
                <a:latin typeface="Times New Roman" panose="02020603050405020304" pitchFamily="18" charset="0"/>
                <a:cs typeface="Times New Roman" panose="02020603050405020304" pitchFamily="18" charset="0"/>
              </a:rPr>
              <a:t>ПРАВИЛЬНО</a:t>
            </a:r>
            <a:endParaRPr lang="ru-RU" sz="3200" dirty="0">
              <a:solidFill>
                <a:srgbClr val="92D050"/>
              </a:solidFill>
            </a:endParaRPr>
          </a:p>
        </p:txBody>
      </p:sp>
      <p:sp>
        <p:nvSpPr>
          <p:cNvPr id="15" name="Стрелка: вправо 14">
            <a:extLst>
              <a:ext uri="{FF2B5EF4-FFF2-40B4-BE49-F238E27FC236}">
                <a16:creationId xmlns:a16="http://schemas.microsoft.com/office/drawing/2014/main" xmlns="" id="{25FE5CE6-9A71-4689-A89D-4A495EE03602}"/>
              </a:ext>
            </a:extLst>
          </p:cNvPr>
          <p:cNvSpPr/>
          <p:nvPr/>
        </p:nvSpPr>
        <p:spPr>
          <a:xfrm>
            <a:off x="3397541" y="3946945"/>
            <a:ext cx="906012" cy="401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Прямоугольник 15">
            <a:extLst>
              <a:ext uri="{FF2B5EF4-FFF2-40B4-BE49-F238E27FC236}">
                <a16:creationId xmlns:a16="http://schemas.microsoft.com/office/drawing/2014/main" xmlns="" id="{546810C4-C315-4C94-8069-770907E0E100}"/>
              </a:ext>
            </a:extLst>
          </p:cNvPr>
          <p:cNvSpPr/>
          <p:nvPr/>
        </p:nvSpPr>
        <p:spPr>
          <a:xfrm>
            <a:off x="0" y="5669566"/>
            <a:ext cx="3501664" cy="584775"/>
          </a:xfrm>
          <a:prstGeom prst="rect">
            <a:avLst/>
          </a:prstGeom>
        </p:spPr>
        <p:txBody>
          <a:bodyPr wrap="none">
            <a:spAutoFit/>
          </a:bodyPr>
          <a:lstStyle/>
          <a:p>
            <a:r>
              <a:rPr lang="ru-RU" sz="3200" b="1" dirty="0">
                <a:solidFill>
                  <a:srgbClr val="FF0000"/>
                </a:solidFill>
                <a:latin typeface="Times New Roman" panose="02020603050405020304" pitchFamily="18" charset="0"/>
                <a:cs typeface="Times New Roman" panose="02020603050405020304" pitchFamily="18" charset="0"/>
              </a:rPr>
              <a:t>НЕ ПРАВИЛЬНО</a:t>
            </a:r>
            <a:endParaRPr lang="ru-RU" sz="3200" dirty="0">
              <a:solidFill>
                <a:srgbClr val="FF0000"/>
              </a:solidFill>
            </a:endParaRPr>
          </a:p>
        </p:txBody>
      </p:sp>
      <p:sp>
        <p:nvSpPr>
          <p:cNvPr id="22" name="Стрелка: вправо 21">
            <a:extLst>
              <a:ext uri="{FF2B5EF4-FFF2-40B4-BE49-F238E27FC236}">
                <a16:creationId xmlns:a16="http://schemas.microsoft.com/office/drawing/2014/main" xmlns="" id="{8D217872-00C8-4311-B01B-944BC931B6EA}"/>
              </a:ext>
            </a:extLst>
          </p:cNvPr>
          <p:cNvSpPr/>
          <p:nvPr/>
        </p:nvSpPr>
        <p:spPr>
          <a:xfrm>
            <a:off x="3579276" y="5761413"/>
            <a:ext cx="906012" cy="401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830292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0"/>
            <a:ext cx="12192000" cy="1474573"/>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76711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C3FCEC5B-8455-4FC4-8DF6-5A1B68C44F0E}"/>
              </a:ext>
            </a:extLst>
          </p:cNvPr>
          <p:cNvPicPr>
            <a:picLocks noChangeAspect="1"/>
          </p:cNvPicPr>
          <p:nvPr/>
        </p:nvPicPr>
        <p:blipFill>
          <a:blip r:embed="rId2"/>
          <a:stretch>
            <a:fillRect/>
          </a:stretch>
        </p:blipFill>
        <p:spPr>
          <a:xfrm>
            <a:off x="303478" y="234327"/>
            <a:ext cx="773656" cy="938059"/>
          </a:xfrm>
          <a:prstGeom prst="rect">
            <a:avLst/>
          </a:prstGeom>
        </p:spPr>
      </p:pic>
      <p:sp>
        <p:nvSpPr>
          <p:cNvPr id="12"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2" name="Прямоугольник 1"/>
          <p:cNvSpPr/>
          <p:nvPr/>
        </p:nvSpPr>
        <p:spPr>
          <a:xfrm>
            <a:off x="1704221" y="251565"/>
            <a:ext cx="9860692" cy="523220"/>
          </a:xfrm>
          <a:prstGeom prst="rect">
            <a:avLst/>
          </a:prstGeom>
        </p:spPr>
        <p:txBody>
          <a:bodyPr wrap="square">
            <a:spAutoFit/>
          </a:bodyPr>
          <a:lstStyle/>
          <a:p>
            <a:r>
              <a:rPr lang="ru-RU" sz="2800" b="1" dirty="0">
                <a:solidFill>
                  <a:schemeClr val="accent1">
                    <a:lumMod val="50000"/>
                  </a:schemeClr>
                </a:solidFill>
              </a:rPr>
              <a:t>Поступления от реализации билетов на платной основе</a:t>
            </a:r>
          </a:p>
        </p:txBody>
      </p:sp>
      <p:cxnSp>
        <p:nvCxnSpPr>
          <p:cNvPr id="11" name="Прямая соединительная линия 10">
            <a:extLst>
              <a:ext uri="{FF2B5EF4-FFF2-40B4-BE49-F238E27FC236}">
                <a16:creationId xmlns:a16="http://schemas.microsoft.com/office/drawing/2014/main" xmlns="" id="{E8C58D1E-DBC8-4651-9474-932481980902}"/>
              </a:ext>
            </a:extLst>
          </p:cNvPr>
          <p:cNvCxnSpPr>
            <a:cxnSpLocks/>
          </p:cNvCxnSpPr>
          <p:nvPr/>
        </p:nvCxnSpPr>
        <p:spPr>
          <a:xfrm>
            <a:off x="1328286" y="1172386"/>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xmlns="" id="{B2240A2F-B477-4C94-BA41-B62213DECBEF}"/>
              </a:ext>
            </a:extLst>
          </p:cNvPr>
          <p:cNvSpPr txBox="1"/>
          <p:nvPr/>
        </p:nvSpPr>
        <p:spPr>
          <a:xfrm>
            <a:off x="491067" y="2967335"/>
            <a:ext cx="11336312" cy="1477328"/>
          </a:xfrm>
          <a:prstGeom prst="rect">
            <a:avLst/>
          </a:prstGeom>
          <a:noFill/>
        </p:spPr>
        <p:txBody>
          <a:bodyPr wrap="square">
            <a:spAutoFit/>
          </a:bodyPr>
          <a:lstStyle/>
          <a:p>
            <a:r>
              <a:rPr lang="ru-RU" dirty="0">
                <a:latin typeface="Times New Roman" panose="02020603050405020304" pitchFamily="18" charset="0"/>
                <a:cs typeface="Times New Roman" panose="02020603050405020304" pitchFamily="18" charset="0"/>
              </a:rPr>
              <a:t>В строке 3 указываются данные о поступлениях от реализации билетов на платной основе. </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Отражается сумма, полученная от продажи билетов на мероприятия. </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Сумма поступлений указывается без учета комиссии билетного оператора.</a:t>
            </a:r>
          </a:p>
        </p:txBody>
      </p:sp>
      <p:pic>
        <p:nvPicPr>
          <p:cNvPr id="15" name="Рисунок 14">
            <a:extLst>
              <a:ext uri="{FF2B5EF4-FFF2-40B4-BE49-F238E27FC236}">
                <a16:creationId xmlns:a16="http://schemas.microsoft.com/office/drawing/2014/main" xmlns="" id="{2CE2CE22-6683-4F3E-8311-AD78CE5E68D6}"/>
              </a:ext>
            </a:extLst>
          </p:cNvPr>
          <p:cNvPicPr>
            <a:picLocks noChangeAspect="1"/>
          </p:cNvPicPr>
          <p:nvPr/>
        </p:nvPicPr>
        <p:blipFill rotWithShape="1">
          <a:blip r:embed="rId3"/>
          <a:srcRect l="-527" t="80429" r="-604" b="-854"/>
          <a:stretch/>
        </p:blipFill>
        <p:spPr>
          <a:xfrm>
            <a:off x="160811" y="1644355"/>
            <a:ext cx="11540122" cy="1015122"/>
          </a:xfrm>
          <a:prstGeom prst="rect">
            <a:avLst/>
          </a:prstGeom>
        </p:spPr>
      </p:pic>
      <p:sp>
        <p:nvSpPr>
          <p:cNvPr id="3" name="Прямоугольник 2">
            <a:extLst>
              <a:ext uri="{FF2B5EF4-FFF2-40B4-BE49-F238E27FC236}">
                <a16:creationId xmlns:a16="http://schemas.microsoft.com/office/drawing/2014/main" xmlns="" id="{CCAE3A24-CDF5-4258-AA6A-7033E7ACF0F9}"/>
              </a:ext>
            </a:extLst>
          </p:cNvPr>
          <p:cNvSpPr/>
          <p:nvPr/>
        </p:nvSpPr>
        <p:spPr>
          <a:xfrm>
            <a:off x="449700" y="4947371"/>
            <a:ext cx="11251233" cy="923330"/>
          </a:xfrm>
          <a:prstGeom prst="rect">
            <a:avLst/>
          </a:prstGeom>
        </p:spPr>
        <p:txBody>
          <a:bodyPr wrap="square">
            <a:spAutoFit/>
          </a:bodyPr>
          <a:lstStyle/>
          <a:p>
            <a:r>
              <a:rPr lang="ru-RU" b="1" dirty="0">
                <a:solidFill>
                  <a:srgbClr val="FF0000"/>
                </a:solidFill>
                <a:latin typeface="Times New Roman" panose="02020603050405020304" pitchFamily="18" charset="0"/>
                <a:cs typeface="Times New Roman" panose="02020603050405020304" pitchFamily="18" charset="0"/>
              </a:rPr>
              <a:t>ВАЖНО! </a:t>
            </a:r>
            <a:r>
              <a:rPr lang="ru-RU" dirty="0">
                <a:latin typeface="Times New Roman" panose="02020603050405020304" pitchFamily="18" charset="0"/>
                <a:cs typeface="Times New Roman" panose="02020603050405020304" pitchFamily="18" charset="0"/>
              </a:rPr>
              <a:t>В случае предварительной продажи на мероприятие, дата проведения которого выходит за рамки отчетного периода по форме, – данные в строках 3, 3.1 указываются по факту их поступления в учреждение (в соответствии с данными регистров бухгалтерского, налогового или внутреннего управленческого учета). </a:t>
            </a:r>
          </a:p>
        </p:txBody>
      </p:sp>
    </p:spTree>
    <p:extLst>
      <p:ext uri="{BB962C8B-B14F-4D97-AF65-F5344CB8AC3E}">
        <p14:creationId xmlns:p14="http://schemas.microsoft.com/office/powerpoint/2010/main" val="617911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0"/>
            <a:ext cx="12192000" cy="1474573"/>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81227" y="3382009"/>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C3FCEC5B-8455-4FC4-8DF6-5A1B68C44F0E}"/>
              </a:ext>
            </a:extLst>
          </p:cNvPr>
          <p:cNvPicPr>
            <a:picLocks noChangeAspect="1"/>
          </p:cNvPicPr>
          <p:nvPr/>
        </p:nvPicPr>
        <p:blipFill>
          <a:blip r:embed="rId2"/>
          <a:stretch>
            <a:fillRect/>
          </a:stretch>
        </p:blipFill>
        <p:spPr>
          <a:xfrm>
            <a:off x="303478" y="234327"/>
            <a:ext cx="773656" cy="938059"/>
          </a:xfrm>
          <a:prstGeom prst="rect">
            <a:avLst/>
          </a:prstGeom>
        </p:spPr>
      </p:pic>
      <p:sp>
        <p:nvSpPr>
          <p:cNvPr id="12"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2" name="Прямоугольник 1"/>
          <p:cNvSpPr/>
          <p:nvPr/>
        </p:nvSpPr>
        <p:spPr>
          <a:xfrm>
            <a:off x="1704221" y="251565"/>
            <a:ext cx="9860692" cy="954107"/>
          </a:xfrm>
          <a:prstGeom prst="rect">
            <a:avLst/>
          </a:prstGeom>
        </p:spPr>
        <p:txBody>
          <a:bodyPr wrap="square">
            <a:spAutoFit/>
          </a:bodyPr>
          <a:lstStyle/>
          <a:p>
            <a:r>
              <a:rPr lang="ru-RU" sz="2800" b="1" dirty="0">
                <a:solidFill>
                  <a:schemeClr val="accent1">
                    <a:lumMod val="50000"/>
                  </a:schemeClr>
                </a:solidFill>
              </a:rPr>
              <a:t>Частые вопросы по заполнению формы 1-ПК:</a:t>
            </a:r>
            <a:br>
              <a:rPr lang="ru-RU" sz="2800" b="1" dirty="0">
                <a:solidFill>
                  <a:schemeClr val="accent1">
                    <a:lumMod val="50000"/>
                  </a:schemeClr>
                </a:solidFill>
              </a:rPr>
            </a:br>
            <a:r>
              <a:rPr lang="ru-RU" sz="2800" b="1" dirty="0">
                <a:solidFill>
                  <a:schemeClr val="accent1">
                    <a:lumMod val="50000"/>
                  </a:schemeClr>
                </a:solidFill>
              </a:rPr>
              <a:t>Основная информация</a:t>
            </a:r>
          </a:p>
        </p:txBody>
      </p:sp>
      <p:cxnSp>
        <p:nvCxnSpPr>
          <p:cNvPr id="11" name="Прямая соединительная линия 10">
            <a:extLst>
              <a:ext uri="{FF2B5EF4-FFF2-40B4-BE49-F238E27FC236}">
                <a16:creationId xmlns:a16="http://schemas.microsoft.com/office/drawing/2014/main" xmlns="" id="{E8C58D1E-DBC8-4651-9474-932481980902}"/>
              </a:ext>
            </a:extLst>
          </p:cNvPr>
          <p:cNvCxnSpPr>
            <a:cxnSpLocks/>
          </p:cNvCxnSpPr>
          <p:nvPr/>
        </p:nvCxnSpPr>
        <p:spPr>
          <a:xfrm>
            <a:off x="1328286" y="1172386"/>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4" name="Прямоугольник 3">
            <a:extLst>
              <a:ext uri="{FF2B5EF4-FFF2-40B4-BE49-F238E27FC236}">
                <a16:creationId xmlns:a16="http://schemas.microsoft.com/office/drawing/2014/main" xmlns="" id="{B5244039-BB8C-4F3D-B01D-703E790D1258}"/>
              </a:ext>
            </a:extLst>
          </p:cNvPr>
          <p:cNvSpPr/>
          <p:nvPr/>
        </p:nvSpPr>
        <p:spPr>
          <a:xfrm>
            <a:off x="392221" y="2323793"/>
            <a:ext cx="11574011" cy="646331"/>
          </a:xfrm>
          <a:prstGeom prst="rect">
            <a:avLst/>
          </a:prstGeom>
        </p:spPr>
        <p:txBody>
          <a:bodyPr wrap="square">
            <a:spAutoFit/>
          </a:bodyPr>
          <a:lstStyle/>
          <a:p>
            <a:pPr lvl="0"/>
            <a:r>
              <a:rPr lang="ru-RU" b="1" dirty="0"/>
              <a:t>ВОПРОС</a:t>
            </a:r>
            <a:r>
              <a:rPr lang="ru-RU" dirty="0"/>
              <a:t>: Что делать, если организация принимает участие в программе «Пушкинская карта», но не видит форму Мониторинга в личном кабинете АИС «Статистика»?</a:t>
            </a:r>
          </a:p>
        </p:txBody>
      </p:sp>
      <p:sp>
        <p:nvSpPr>
          <p:cNvPr id="5" name="Прямоугольник 4">
            <a:extLst>
              <a:ext uri="{FF2B5EF4-FFF2-40B4-BE49-F238E27FC236}">
                <a16:creationId xmlns:a16="http://schemas.microsoft.com/office/drawing/2014/main" xmlns="" id="{155BB580-CFD1-4102-BA38-E843740FC66D}"/>
              </a:ext>
            </a:extLst>
          </p:cNvPr>
          <p:cNvSpPr/>
          <p:nvPr/>
        </p:nvSpPr>
        <p:spPr>
          <a:xfrm>
            <a:off x="392221" y="3087200"/>
            <a:ext cx="11332052" cy="1200329"/>
          </a:xfrm>
          <a:prstGeom prst="rect">
            <a:avLst/>
          </a:prstGeom>
        </p:spPr>
        <p:txBody>
          <a:bodyPr wrap="square">
            <a:spAutoFit/>
          </a:bodyPr>
          <a:lstStyle/>
          <a:p>
            <a:pPr lvl="0"/>
            <a:r>
              <a:rPr lang="ru-RU" b="1" dirty="0"/>
              <a:t>ОТВЕТ: </a:t>
            </a:r>
            <a:r>
              <a:rPr lang="ru-RU" dirty="0"/>
              <a:t>Организация </a:t>
            </a:r>
            <a:r>
              <a:rPr lang="ru-RU" b="1" dirty="0"/>
              <a:t>является респондентом форм федерального статистического наблюдения; </a:t>
            </a:r>
            <a:r>
              <a:rPr lang="ru-RU" dirty="0"/>
              <a:t>организация имеет </a:t>
            </a:r>
            <a:r>
              <a:rPr lang="ru-RU" b="1" dirty="0"/>
              <a:t>актуальный код</a:t>
            </a:r>
            <a:r>
              <a:rPr lang="ru-RU" dirty="0"/>
              <a:t> согласно Классификатору организаций, предприятий, учреждений культуры (КОПУК); организация зарегистрирована в реестре организаций культуры, участвующих в реализации программы «Пушкинская карта» </a:t>
            </a:r>
            <a:r>
              <a:rPr lang="ru-RU" b="1" dirty="0"/>
              <a:t>в статусе «Подключен»</a:t>
            </a:r>
            <a:r>
              <a:rPr lang="ru-RU" dirty="0"/>
              <a:t>. </a:t>
            </a:r>
          </a:p>
        </p:txBody>
      </p:sp>
      <p:sp>
        <p:nvSpPr>
          <p:cNvPr id="6" name="Прямоугольник 5">
            <a:extLst>
              <a:ext uri="{FF2B5EF4-FFF2-40B4-BE49-F238E27FC236}">
                <a16:creationId xmlns:a16="http://schemas.microsoft.com/office/drawing/2014/main" xmlns="" id="{42EC5232-F0C5-4487-A158-63A159EB497C}"/>
              </a:ext>
            </a:extLst>
          </p:cNvPr>
          <p:cNvSpPr/>
          <p:nvPr/>
        </p:nvSpPr>
        <p:spPr>
          <a:xfrm>
            <a:off x="392221" y="4465200"/>
            <a:ext cx="11516611" cy="923330"/>
          </a:xfrm>
          <a:prstGeom prst="rect">
            <a:avLst/>
          </a:prstGeom>
        </p:spPr>
        <p:txBody>
          <a:bodyPr wrap="square">
            <a:spAutoFit/>
          </a:bodyPr>
          <a:lstStyle/>
          <a:p>
            <a:pPr lvl="0"/>
            <a:r>
              <a:rPr lang="ru-RU" b="1" dirty="0"/>
              <a:t>ВАЖНО! </a:t>
            </a:r>
            <a:r>
              <a:rPr lang="ru-RU" dirty="0"/>
              <a:t>Необходимо проверить правильность данных о своей организации в реестре организаций культуры, участвующих в реализации программы «Пушкинская карта». </a:t>
            </a:r>
            <a:r>
              <a:rPr lang="ru-RU" b="1" dirty="0"/>
              <a:t>Внесенные исправления отразятся при открытии форм</a:t>
            </a:r>
            <a:r>
              <a:rPr lang="ru-RU" dirty="0"/>
              <a:t> </a:t>
            </a:r>
            <a:r>
              <a:rPr lang="ru-RU" b="1" dirty="0"/>
              <a:t>СЛЕДУЮЩЕГО ПЕРИОДА СБОРА </a:t>
            </a:r>
            <a:endParaRPr lang="ru-RU" dirty="0"/>
          </a:p>
        </p:txBody>
      </p:sp>
    </p:spTree>
    <p:extLst>
      <p:ext uri="{BB962C8B-B14F-4D97-AF65-F5344CB8AC3E}">
        <p14:creationId xmlns:p14="http://schemas.microsoft.com/office/powerpoint/2010/main" val="1782794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0"/>
            <a:ext cx="12192000" cy="1474573"/>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C3FCEC5B-8455-4FC4-8DF6-5A1B68C44F0E}"/>
              </a:ext>
            </a:extLst>
          </p:cNvPr>
          <p:cNvPicPr>
            <a:picLocks noChangeAspect="1"/>
          </p:cNvPicPr>
          <p:nvPr/>
        </p:nvPicPr>
        <p:blipFill>
          <a:blip r:embed="rId2"/>
          <a:stretch>
            <a:fillRect/>
          </a:stretch>
        </p:blipFill>
        <p:spPr>
          <a:xfrm>
            <a:off x="303478" y="234327"/>
            <a:ext cx="773656" cy="938059"/>
          </a:xfrm>
          <a:prstGeom prst="rect">
            <a:avLst/>
          </a:prstGeom>
        </p:spPr>
      </p:pic>
      <p:sp>
        <p:nvSpPr>
          <p:cNvPr id="12"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2" name="Прямоугольник 1"/>
          <p:cNvSpPr/>
          <p:nvPr/>
        </p:nvSpPr>
        <p:spPr>
          <a:xfrm>
            <a:off x="1704221" y="251565"/>
            <a:ext cx="9860692" cy="1323439"/>
          </a:xfrm>
          <a:prstGeom prst="rect">
            <a:avLst/>
          </a:prstGeom>
        </p:spPr>
        <p:txBody>
          <a:bodyPr wrap="square">
            <a:spAutoFit/>
          </a:bodyPr>
          <a:lstStyle/>
          <a:p>
            <a:r>
              <a:rPr lang="ru-RU" sz="2800" b="1" dirty="0">
                <a:solidFill>
                  <a:schemeClr val="accent1">
                    <a:lumMod val="50000"/>
                  </a:schemeClr>
                </a:solidFill>
              </a:rPr>
              <a:t>Частые вопросы по заполнению формы 1-ПК:</a:t>
            </a:r>
            <a:br>
              <a:rPr lang="ru-RU" sz="2800" b="1" dirty="0">
                <a:solidFill>
                  <a:schemeClr val="accent1">
                    <a:lumMod val="50000"/>
                  </a:schemeClr>
                </a:solidFill>
              </a:rPr>
            </a:br>
            <a:r>
              <a:rPr lang="ru-RU" sz="2800" b="1" dirty="0">
                <a:solidFill>
                  <a:schemeClr val="accent1">
                    <a:lumMod val="50000"/>
                  </a:schemeClr>
                </a:solidFill>
              </a:rPr>
              <a:t>Вопросы к разделам 1 и 2 формы Мониторинга № 1-ПК</a:t>
            </a:r>
          </a:p>
          <a:p>
            <a:endParaRPr lang="ru-RU" sz="2400" b="1" dirty="0">
              <a:solidFill>
                <a:schemeClr val="accent1">
                  <a:lumMod val="50000"/>
                </a:schemeClr>
              </a:solidFill>
              <a:latin typeface="Times New Roman" panose="02020603050405020304" pitchFamily="18" charset="0"/>
              <a:ea typeface="Calibri" panose="020F0502020204030204" pitchFamily="34" charset="0"/>
            </a:endParaRPr>
          </a:p>
        </p:txBody>
      </p:sp>
      <p:cxnSp>
        <p:nvCxnSpPr>
          <p:cNvPr id="11" name="Прямая соединительная линия 10">
            <a:extLst>
              <a:ext uri="{FF2B5EF4-FFF2-40B4-BE49-F238E27FC236}">
                <a16:creationId xmlns:a16="http://schemas.microsoft.com/office/drawing/2014/main" xmlns="" id="{E8C58D1E-DBC8-4651-9474-932481980902}"/>
              </a:ext>
            </a:extLst>
          </p:cNvPr>
          <p:cNvCxnSpPr>
            <a:cxnSpLocks/>
          </p:cNvCxnSpPr>
          <p:nvPr/>
        </p:nvCxnSpPr>
        <p:spPr>
          <a:xfrm>
            <a:off x="1328286" y="1172386"/>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4" name="Прямоугольник 3">
            <a:extLst>
              <a:ext uri="{FF2B5EF4-FFF2-40B4-BE49-F238E27FC236}">
                <a16:creationId xmlns:a16="http://schemas.microsoft.com/office/drawing/2014/main" xmlns="" id="{76E6C0D9-AD2E-4204-A951-E75F85913029}"/>
              </a:ext>
            </a:extLst>
          </p:cNvPr>
          <p:cNvSpPr/>
          <p:nvPr/>
        </p:nvSpPr>
        <p:spPr>
          <a:xfrm>
            <a:off x="303478" y="2296054"/>
            <a:ext cx="11600500" cy="923330"/>
          </a:xfrm>
          <a:prstGeom prst="rect">
            <a:avLst/>
          </a:prstGeom>
        </p:spPr>
        <p:txBody>
          <a:bodyPr wrap="square">
            <a:spAutoFit/>
          </a:bodyPr>
          <a:lstStyle/>
          <a:p>
            <a:pPr lvl="0"/>
            <a:r>
              <a:rPr lang="ru-RU" b="1" dirty="0"/>
              <a:t>ВОПРОС</a:t>
            </a:r>
            <a:r>
              <a:rPr lang="ru-RU" dirty="0"/>
              <a:t>: В графу «Количество обособленных подразделений» включаются данные об общем количестве обособленных подразделений юридического лица или только тех подразделений, которые работают в программе «Пушкинская карта»?</a:t>
            </a:r>
          </a:p>
        </p:txBody>
      </p:sp>
      <p:sp>
        <p:nvSpPr>
          <p:cNvPr id="5" name="Прямоугольник 4">
            <a:extLst>
              <a:ext uri="{FF2B5EF4-FFF2-40B4-BE49-F238E27FC236}">
                <a16:creationId xmlns:a16="http://schemas.microsoft.com/office/drawing/2014/main" xmlns="" id="{E33DE278-1000-4981-BEC5-B0D3FA5FBB1A}"/>
              </a:ext>
            </a:extLst>
          </p:cNvPr>
          <p:cNvSpPr/>
          <p:nvPr/>
        </p:nvSpPr>
        <p:spPr>
          <a:xfrm>
            <a:off x="303477" y="3415955"/>
            <a:ext cx="11397455" cy="369332"/>
          </a:xfrm>
          <a:prstGeom prst="rect">
            <a:avLst/>
          </a:prstGeom>
        </p:spPr>
        <p:txBody>
          <a:bodyPr wrap="square">
            <a:spAutoFit/>
          </a:bodyPr>
          <a:lstStyle/>
          <a:p>
            <a:pPr lvl="0"/>
            <a:r>
              <a:rPr lang="ru-RU" b="1" dirty="0"/>
              <a:t>ОТВЕТ: </a:t>
            </a:r>
            <a:r>
              <a:rPr lang="ru-RU" dirty="0"/>
              <a:t>Указываются все обособленные подразделения юридического лица.</a:t>
            </a:r>
          </a:p>
        </p:txBody>
      </p:sp>
      <p:sp>
        <p:nvSpPr>
          <p:cNvPr id="6" name="Прямоугольник 5">
            <a:extLst>
              <a:ext uri="{FF2B5EF4-FFF2-40B4-BE49-F238E27FC236}">
                <a16:creationId xmlns:a16="http://schemas.microsoft.com/office/drawing/2014/main" xmlns="" id="{D3B6BC10-57A6-464E-A274-22583962C2C6}"/>
              </a:ext>
            </a:extLst>
          </p:cNvPr>
          <p:cNvSpPr/>
          <p:nvPr/>
        </p:nvSpPr>
        <p:spPr>
          <a:xfrm>
            <a:off x="303476" y="4062286"/>
            <a:ext cx="11600499" cy="646331"/>
          </a:xfrm>
          <a:prstGeom prst="rect">
            <a:avLst/>
          </a:prstGeom>
        </p:spPr>
        <p:txBody>
          <a:bodyPr wrap="square">
            <a:spAutoFit/>
          </a:bodyPr>
          <a:lstStyle/>
          <a:p>
            <a:pPr lvl="0"/>
            <a:r>
              <a:rPr lang="ru-RU" b="1" dirty="0"/>
              <a:t>ВОПРОС</a:t>
            </a:r>
            <a:r>
              <a:rPr lang="ru-RU" dirty="0"/>
              <a:t>: Из Указаний по предоставлению данных по форме ФП «Пушкинская карта» № 1-ПК непонятно, относятся ли к мероприятиям проводимые в музее экскурсии?</a:t>
            </a:r>
          </a:p>
        </p:txBody>
      </p:sp>
      <p:sp>
        <p:nvSpPr>
          <p:cNvPr id="7" name="Прямоугольник 6">
            <a:extLst>
              <a:ext uri="{FF2B5EF4-FFF2-40B4-BE49-F238E27FC236}">
                <a16:creationId xmlns:a16="http://schemas.microsoft.com/office/drawing/2014/main" xmlns="" id="{3D4158FB-492F-48BB-AFEA-EB7D7E834164}"/>
              </a:ext>
            </a:extLst>
          </p:cNvPr>
          <p:cNvSpPr/>
          <p:nvPr/>
        </p:nvSpPr>
        <p:spPr>
          <a:xfrm>
            <a:off x="303476" y="4985616"/>
            <a:ext cx="11483056" cy="369332"/>
          </a:xfrm>
          <a:prstGeom prst="rect">
            <a:avLst/>
          </a:prstGeom>
        </p:spPr>
        <p:txBody>
          <a:bodyPr wrap="square">
            <a:spAutoFit/>
          </a:bodyPr>
          <a:lstStyle/>
          <a:p>
            <a:pPr lvl="0"/>
            <a:r>
              <a:rPr lang="ru-RU" b="1" dirty="0"/>
              <a:t>ОТВЕТ: </a:t>
            </a:r>
            <a:r>
              <a:rPr lang="ru-RU" dirty="0"/>
              <a:t>Да, экскурсии относятся к мероприятиям, проводимым в музее.</a:t>
            </a:r>
          </a:p>
        </p:txBody>
      </p:sp>
    </p:spTree>
    <p:extLst>
      <p:ext uri="{BB962C8B-B14F-4D97-AF65-F5344CB8AC3E}">
        <p14:creationId xmlns:p14="http://schemas.microsoft.com/office/powerpoint/2010/main" val="3582948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0"/>
            <a:ext cx="12192000" cy="1474573"/>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76711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C3FCEC5B-8455-4FC4-8DF6-5A1B68C44F0E}"/>
              </a:ext>
            </a:extLst>
          </p:cNvPr>
          <p:cNvPicPr>
            <a:picLocks noChangeAspect="1"/>
          </p:cNvPicPr>
          <p:nvPr/>
        </p:nvPicPr>
        <p:blipFill>
          <a:blip r:embed="rId2"/>
          <a:stretch>
            <a:fillRect/>
          </a:stretch>
        </p:blipFill>
        <p:spPr>
          <a:xfrm>
            <a:off x="303478" y="234327"/>
            <a:ext cx="773656" cy="938059"/>
          </a:xfrm>
          <a:prstGeom prst="rect">
            <a:avLst/>
          </a:prstGeom>
        </p:spPr>
      </p:pic>
      <p:sp>
        <p:nvSpPr>
          <p:cNvPr id="12"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2" name="Прямоугольник 1"/>
          <p:cNvSpPr/>
          <p:nvPr/>
        </p:nvSpPr>
        <p:spPr>
          <a:xfrm>
            <a:off x="1704221" y="251565"/>
            <a:ext cx="9860692" cy="1323439"/>
          </a:xfrm>
          <a:prstGeom prst="rect">
            <a:avLst/>
          </a:prstGeom>
        </p:spPr>
        <p:txBody>
          <a:bodyPr wrap="square">
            <a:spAutoFit/>
          </a:bodyPr>
          <a:lstStyle/>
          <a:p>
            <a:r>
              <a:rPr lang="ru-RU" sz="2800" b="1" dirty="0">
                <a:solidFill>
                  <a:schemeClr val="accent1">
                    <a:lumMod val="50000"/>
                  </a:schemeClr>
                </a:solidFill>
              </a:rPr>
              <a:t>Частые вопросы по заполнению формы 1-ПК:</a:t>
            </a:r>
            <a:br>
              <a:rPr lang="ru-RU" sz="2800" b="1" dirty="0">
                <a:solidFill>
                  <a:schemeClr val="accent1">
                    <a:lumMod val="50000"/>
                  </a:schemeClr>
                </a:solidFill>
              </a:rPr>
            </a:br>
            <a:r>
              <a:rPr lang="ru-RU" sz="2800" b="1" dirty="0">
                <a:solidFill>
                  <a:schemeClr val="accent1">
                    <a:lumMod val="50000"/>
                  </a:schemeClr>
                </a:solidFill>
              </a:rPr>
              <a:t>Вопросы к разделам 1 и 2 формы Мониторинга № 1-ПК</a:t>
            </a:r>
          </a:p>
          <a:p>
            <a:endParaRPr lang="ru-RU" sz="2400" b="1" dirty="0">
              <a:solidFill>
                <a:schemeClr val="accent1">
                  <a:lumMod val="50000"/>
                </a:schemeClr>
              </a:solidFill>
              <a:latin typeface="Times New Roman" panose="02020603050405020304" pitchFamily="18" charset="0"/>
              <a:ea typeface="Calibri" panose="020F0502020204030204" pitchFamily="34" charset="0"/>
            </a:endParaRPr>
          </a:p>
        </p:txBody>
      </p:sp>
      <p:cxnSp>
        <p:nvCxnSpPr>
          <p:cNvPr id="11" name="Прямая соединительная линия 10">
            <a:extLst>
              <a:ext uri="{FF2B5EF4-FFF2-40B4-BE49-F238E27FC236}">
                <a16:creationId xmlns:a16="http://schemas.microsoft.com/office/drawing/2014/main" xmlns="" id="{E8C58D1E-DBC8-4651-9474-932481980902}"/>
              </a:ext>
            </a:extLst>
          </p:cNvPr>
          <p:cNvCxnSpPr>
            <a:cxnSpLocks/>
          </p:cNvCxnSpPr>
          <p:nvPr/>
        </p:nvCxnSpPr>
        <p:spPr>
          <a:xfrm>
            <a:off x="1328286" y="1172386"/>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4" name="Прямоугольник 3">
            <a:extLst>
              <a:ext uri="{FF2B5EF4-FFF2-40B4-BE49-F238E27FC236}">
                <a16:creationId xmlns:a16="http://schemas.microsoft.com/office/drawing/2014/main" xmlns="" id="{6CB28C7E-BCE7-4469-972B-F29F5B2FCA5C}"/>
              </a:ext>
            </a:extLst>
          </p:cNvPr>
          <p:cNvSpPr/>
          <p:nvPr/>
        </p:nvSpPr>
        <p:spPr>
          <a:xfrm>
            <a:off x="303478" y="1703459"/>
            <a:ext cx="11701168" cy="369332"/>
          </a:xfrm>
          <a:prstGeom prst="rect">
            <a:avLst/>
          </a:prstGeom>
        </p:spPr>
        <p:txBody>
          <a:bodyPr wrap="square">
            <a:spAutoFit/>
          </a:bodyPr>
          <a:lstStyle/>
          <a:p>
            <a:pPr lvl="0"/>
            <a:r>
              <a:rPr lang="ru-RU" b="1" dirty="0"/>
              <a:t>ВОПРОС</a:t>
            </a:r>
            <a:r>
              <a:rPr lang="ru-RU" dirty="0"/>
              <a:t>: Как показывать индивидуальные посещения в графе 1 и 1.1? Считать каждое посещение как мероприятие? </a:t>
            </a:r>
          </a:p>
        </p:txBody>
      </p:sp>
      <p:sp>
        <p:nvSpPr>
          <p:cNvPr id="5" name="Прямоугольник 4">
            <a:extLst>
              <a:ext uri="{FF2B5EF4-FFF2-40B4-BE49-F238E27FC236}">
                <a16:creationId xmlns:a16="http://schemas.microsoft.com/office/drawing/2014/main" xmlns="" id="{EF4D808A-2BBF-4008-BAAB-F7BAA542B1C3}"/>
              </a:ext>
            </a:extLst>
          </p:cNvPr>
          <p:cNvSpPr/>
          <p:nvPr/>
        </p:nvSpPr>
        <p:spPr>
          <a:xfrm>
            <a:off x="303478" y="2301677"/>
            <a:ext cx="11701167" cy="1200329"/>
          </a:xfrm>
          <a:prstGeom prst="rect">
            <a:avLst/>
          </a:prstGeom>
        </p:spPr>
        <p:txBody>
          <a:bodyPr wrap="square">
            <a:spAutoFit/>
          </a:bodyPr>
          <a:lstStyle/>
          <a:p>
            <a:pPr lvl="0"/>
            <a:r>
              <a:rPr lang="ru-RU" b="1" dirty="0"/>
              <a:t>ОТВЕТ: </a:t>
            </a:r>
            <a:r>
              <a:rPr lang="ru-RU" dirty="0"/>
              <a:t>Индивидуальное посещение не является мероприятием (100 человек, пришедших на экспозицию, не равно 100 мероприятиям). Мероприятием считается уникальное событие /экспозиция/ экскурсионная программа, обладающая однозначно идентифицируемыми и повторяющимися во времени параметрами: как тематика, место проведения и т.п.</a:t>
            </a:r>
          </a:p>
        </p:txBody>
      </p:sp>
      <p:sp>
        <p:nvSpPr>
          <p:cNvPr id="6" name="Прямоугольник 5">
            <a:extLst>
              <a:ext uri="{FF2B5EF4-FFF2-40B4-BE49-F238E27FC236}">
                <a16:creationId xmlns:a16="http://schemas.microsoft.com/office/drawing/2014/main" xmlns="" id="{E82531CC-7DC6-4612-8BC5-7FCF9E9AFD6E}"/>
              </a:ext>
            </a:extLst>
          </p:cNvPr>
          <p:cNvSpPr/>
          <p:nvPr/>
        </p:nvSpPr>
        <p:spPr>
          <a:xfrm>
            <a:off x="303478" y="3777939"/>
            <a:ext cx="11701167" cy="369332"/>
          </a:xfrm>
          <a:prstGeom prst="rect">
            <a:avLst/>
          </a:prstGeom>
        </p:spPr>
        <p:txBody>
          <a:bodyPr wrap="square">
            <a:spAutoFit/>
          </a:bodyPr>
          <a:lstStyle/>
          <a:p>
            <a:pPr lvl="0"/>
            <a:r>
              <a:rPr lang="ru-RU" b="1" dirty="0"/>
              <a:t>ВОПРОС</a:t>
            </a:r>
            <a:r>
              <a:rPr lang="ru-RU" dirty="0"/>
              <a:t>: Поясните, что считается «мероприятием» в форме № 1-ПК для музеев?</a:t>
            </a:r>
          </a:p>
        </p:txBody>
      </p:sp>
      <p:sp>
        <p:nvSpPr>
          <p:cNvPr id="7" name="Прямоугольник 6">
            <a:extLst>
              <a:ext uri="{FF2B5EF4-FFF2-40B4-BE49-F238E27FC236}">
                <a16:creationId xmlns:a16="http://schemas.microsoft.com/office/drawing/2014/main" xmlns="" id="{7648A222-6B32-49F9-836B-D426EFEFE0CC}"/>
              </a:ext>
            </a:extLst>
          </p:cNvPr>
          <p:cNvSpPr/>
          <p:nvPr/>
        </p:nvSpPr>
        <p:spPr>
          <a:xfrm>
            <a:off x="303478" y="4357875"/>
            <a:ext cx="11397456" cy="1477328"/>
          </a:xfrm>
          <a:prstGeom prst="rect">
            <a:avLst/>
          </a:prstGeom>
        </p:spPr>
        <p:txBody>
          <a:bodyPr wrap="square">
            <a:spAutoFit/>
          </a:bodyPr>
          <a:lstStyle/>
          <a:p>
            <a:pPr lvl="0"/>
            <a:r>
              <a:rPr lang="ru-RU" b="1" dirty="0"/>
              <a:t>ОТВЕТ: </a:t>
            </a:r>
            <a:r>
              <a:rPr lang="ru-RU" dirty="0"/>
              <a:t>В строке 1 указывается количество мероприятий (в том числе показы фильмов), проводимых организацией для их посещения на платной основе. При заполнении графы МУЗЕЯМИ учитываются в качестве мероприятий: экспозиции музея, выставки, экскурсионные программы, обладающие однозначно идентифицируемыми и повторяющимися во времени параметрами: как тематика, место проведения и т.п., культурно-образовательные мероприятия (в том числе лекции), проводимые в музее на постоянной основе.</a:t>
            </a:r>
          </a:p>
        </p:txBody>
      </p:sp>
    </p:spTree>
    <p:extLst>
      <p:ext uri="{BB962C8B-B14F-4D97-AF65-F5344CB8AC3E}">
        <p14:creationId xmlns:p14="http://schemas.microsoft.com/office/powerpoint/2010/main" val="1956786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0"/>
            <a:ext cx="12192000" cy="1474573"/>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335434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C3FCEC5B-8455-4FC4-8DF6-5A1B68C44F0E}"/>
              </a:ext>
            </a:extLst>
          </p:cNvPr>
          <p:cNvPicPr>
            <a:picLocks noChangeAspect="1"/>
          </p:cNvPicPr>
          <p:nvPr/>
        </p:nvPicPr>
        <p:blipFill>
          <a:blip r:embed="rId2"/>
          <a:stretch>
            <a:fillRect/>
          </a:stretch>
        </p:blipFill>
        <p:spPr>
          <a:xfrm>
            <a:off x="303478" y="234327"/>
            <a:ext cx="773656" cy="938059"/>
          </a:xfrm>
          <a:prstGeom prst="rect">
            <a:avLst/>
          </a:prstGeom>
        </p:spPr>
      </p:pic>
      <p:sp>
        <p:nvSpPr>
          <p:cNvPr id="12"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2" name="Прямоугольник 1"/>
          <p:cNvSpPr/>
          <p:nvPr/>
        </p:nvSpPr>
        <p:spPr>
          <a:xfrm>
            <a:off x="1704221" y="251565"/>
            <a:ext cx="9860692" cy="1323439"/>
          </a:xfrm>
          <a:prstGeom prst="rect">
            <a:avLst/>
          </a:prstGeom>
        </p:spPr>
        <p:txBody>
          <a:bodyPr wrap="square">
            <a:spAutoFit/>
          </a:bodyPr>
          <a:lstStyle/>
          <a:p>
            <a:r>
              <a:rPr lang="ru-RU" sz="2800" b="1" dirty="0">
                <a:solidFill>
                  <a:schemeClr val="accent1">
                    <a:lumMod val="50000"/>
                  </a:schemeClr>
                </a:solidFill>
              </a:rPr>
              <a:t>Частые вопросы по заполнению формы 1-ПК:</a:t>
            </a:r>
            <a:br>
              <a:rPr lang="ru-RU" sz="2800" b="1" dirty="0">
                <a:solidFill>
                  <a:schemeClr val="accent1">
                    <a:lumMod val="50000"/>
                  </a:schemeClr>
                </a:solidFill>
              </a:rPr>
            </a:br>
            <a:r>
              <a:rPr lang="ru-RU" sz="2800" b="1" dirty="0">
                <a:solidFill>
                  <a:schemeClr val="accent1">
                    <a:lumMod val="50000"/>
                  </a:schemeClr>
                </a:solidFill>
              </a:rPr>
              <a:t>Вопросы к разделам 1 и 2 формы Мониторинга № 1-ПК</a:t>
            </a:r>
          </a:p>
          <a:p>
            <a:endParaRPr lang="ru-RU" sz="2400" b="1" dirty="0">
              <a:solidFill>
                <a:schemeClr val="accent1">
                  <a:lumMod val="50000"/>
                </a:schemeClr>
              </a:solidFill>
              <a:latin typeface="Times New Roman" panose="02020603050405020304" pitchFamily="18" charset="0"/>
              <a:ea typeface="Calibri" panose="020F0502020204030204" pitchFamily="34" charset="0"/>
            </a:endParaRPr>
          </a:p>
        </p:txBody>
      </p:sp>
      <p:cxnSp>
        <p:nvCxnSpPr>
          <p:cNvPr id="11" name="Прямая соединительная линия 10">
            <a:extLst>
              <a:ext uri="{FF2B5EF4-FFF2-40B4-BE49-F238E27FC236}">
                <a16:creationId xmlns:a16="http://schemas.microsoft.com/office/drawing/2014/main" xmlns="" id="{E8C58D1E-DBC8-4651-9474-932481980902}"/>
              </a:ext>
            </a:extLst>
          </p:cNvPr>
          <p:cNvCxnSpPr>
            <a:cxnSpLocks/>
          </p:cNvCxnSpPr>
          <p:nvPr/>
        </p:nvCxnSpPr>
        <p:spPr>
          <a:xfrm>
            <a:off x="1328286" y="1172386"/>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4" name="Прямоугольник 3">
            <a:extLst>
              <a:ext uri="{FF2B5EF4-FFF2-40B4-BE49-F238E27FC236}">
                <a16:creationId xmlns:a16="http://schemas.microsoft.com/office/drawing/2014/main" xmlns="" id="{04E698A0-16C5-4878-849B-09021C2F1A85}"/>
              </a:ext>
            </a:extLst>
          </p:cNvPr>
          <p:cNvSpPr/>
          <p:nvPr/>
        </p:nvSpPr>
        <p:spPr>
          <a:xfrm>
            <a:off x="303477" y="2468272"/>
            <a:ext cx="11397455" cy="369332"/>
          </a:xfrm>
          <a:prstGeom prst="rect">
            <a:avLst/>
          </a:prstGeom>
        </p:spPr>
        <p:txBody>
          <a:bodyPr wrap="square">
            <a:spAutoFit/>
          </a:bodyPr>
          <a:lstStyle/>
          <a:p>
            <a:pPr lvl="0"/>
            <a:r>
              <a:rPr lang="ru-RU" b="1" dirty="0"/>
              <a:t>ВОПРОС</a:t>
            </a:r>
            <a:r>
              <a:rPr lang="ru-RU" dirty="0"/>
              <a:t>: Поясните, что считается «мероприятием» в форме № 1-ПК для театров, концертных организаций?</a:t>
            </a:r>
          </a:p>
        </p:txBody>
      </p:sp>
      <p:sp>
        <p:nvSpPr>
          <p:cNvPr id="5" name="Прямоугольник 4">
            <a:extLst>
              <a:ext uri="{FF2B5EF4-FFF2-40B4-BE49-F238E27FC236}">
                <a16:creationId xmlns:a16="http://schemas.microsoft.com/office/drawing/2014/main" xmlns="" id="{230D13AF-A445-4A16-AAB8-29BD61923D06}"/>
              </a:ext>
            </a:extLst>
          </p:cNvPr>
          <p:cNvSpPr/>
          <p:nvPr/>
        </p:nvSpPr>
        <p:spPr>
          <a:xfrm>
            <a:off x="303477" y="2982624"/>
            <a:ext cx="11794470" cy="1200329"/>
          </a:xfrm>
          <a:prstGeom prst="rect">
            <a:avLst/>
          </a:prstGeom>
        </p:spPr>
        <p:txBody>
          <a:bodyPr wrap="square">
            <a:spAutoFit/>
          </a:bodyPr>
          <a:lstStyle/>
          <a:p>
            <a:pPr lvl="0"/>
            <a:r>
              <a:rPr lang="ru-RU" b="1" dirty="0"/>
              <a:t>ОТВЕТ: </a:t>
            </a:r>
            <a:r>
              <a:rPr lang="ru-RU" dirty="0"/>
              <a:t>При заполнении строки 1 ТЕАТРАМИ и КОНЦЕРТНЫМИ ОРГАНИЗАЦИЯМИ учитываются мероприятия (спектакли, концерты, иные мероприятия, указанные в формах ФСН №№9-НК и 12-НК), независимо от места их проведения (на своей сцене или на выезде). Указывается не количество прошедших в отчетном периоде спектаклей, концертов и иных мероприятий, а количество уникальных наименований мероприятий.</a:t>
            </a:r>
          </a:p>
        </p:txBody>
      </p:sp>
      <p:sp>
        <p:nvSpPr>
          <p:cNvPr id="6" name="Прямоугольник 5">
            <a:extLst>
              <a:ext uri="{FF2B5EF4-FFF2-40B4-BE49-F238E27FC236}">
                <a16:creationId xmlns:a16="http://schemas.microsoft.com/office/drawing/2014/main" xmlns="" id="{D61A34EC-506B-45A5-9E83-059D9E65FF42}"/>
              </a:ext>
            </a:extLst>
          </p:cNvPr>
          <p:cNvSpPr/>
          <p:nvPr/>
        </p:nvSpPr>
        <p:spPr>
          <a:xfrm>
            <a:off x="287360" y="4554675"/>
            <a:ext cx="11617279" cy="646331"/>
          </a:xfrm>
          <a:prstGeom prst="rect">
            <a:avLst/>
          </a:prstGeom>
        </p:spPr>
        <p:txBody>
          <a:bodyPr wrap="square">
            <a:spAutoFit/>
          </a:bodyPr>
          <a:lstStyle/>
          <a:p>
            <a:pPr lvl="0"/>
            <a:r>
              <a:rPr lang="ru-RU" b="1" dirty="0"/>
              <a:t>Пример</a:t>
            </a:r>
            <a:r>
              <a:rPr lang="ru-RU" dirty="0"/>
              <a:t>: В театре в первом квартале прошло всего 60 спектаклей, из репертуара - 8 наименований. В строке 1 указывать – 8.</a:t>
            </a:r>
          </a:p>
        </p:txBody>
      </p:sp>
    </p:spTree>
    <p:extLst>
      <p:ext uri="{BB962C8B-B14F-4D97-AF65-F5344CB8AC3E}">
        <p14:creationId xmlns:p14="http://schemas.microsoft.com/office/powerpoint/2010/main" val="4202326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0"/>
            <a:ext cx="12192000" cy="1474573"/>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951674"/>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C3FCEC5B-8455-4FC4-8DF6-5A1B68C44F0E}"/>
              </a:ext>
            </a:extLst>
          </p:cNvPr>
          <p:cNvPicPr>
            <a:picLocks noChangeAspect="1"/>
          </p:cNvPicPr>
          <p:nvPr/>
        </p:nvPicPr>
        <p:blipFill>
          <a:blip r:embed="rId2"/>
          <a:stretch>
            <a:fillRect/>
          </a:stretch>
        </p:blipFill>
        <p:spPr>
          <a:xfrm>
            <a:off x="303478" y="234327"/>
            <a:ext cx="773656" cy="938059"/>
          </a:xfrm>
          <a:prstGeom prst="rect">
            <a:avLst/>
          </a:prstGeom>
        </p:spPr>
      </p:pic>
      <p:sp>
        <p:nvSpPr>
          <p:cNvPr id="12"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2" name="Прямоугольник 1"/>
          <p:cNvSpPr/>
          <p:nvPr/>
        </p:nvSpPr>
        <p:spPr>
          <a:xfrm>
            <a:off x="1704221" y="251565"/>
            <a:ext cx="9860692" cy="1323439"/>
          </a:xfrm>
          <a:prstGeom prst="rect">
            <a:avLst/>
          </a:prstGeom>
        </p:spPr>
        <p:txBody>
          <a:bodyPr wrap="square">
            <a:spAutoFit/>
          </a:bodyPr>
          <a:lstStyle/>
          <a:p>
            <a:r>
              <a:rPr lang="ru-RU" sz="2800" b="1" dirty="0">
                <a:solidFill>
                  <a:schemeClr val="accent1">
                    <a:lumMod val="50000"/>
                  </a:schemeClr>
                </a:solidFill>
              </a:rPr>
              <a:t>Частые вопросы по заполнению формы 1-ПК:</a:t>
            </a:r>
            <a:br>
              <a:rPr lang="ru-RU" sz="2800" b="1" dirty="0">
                <a:solidFill>
                  <a:schemeClr val="accent1">
                    <a:lumMod val="50000"/>
                  </a:schemeClr>
                </a:solidFill>
              </a:rPr>
            </a:br>
            <a:r>
              <a:rPr lang="ru-RU" sz="2800" b="1" dirty="0">
                <a:solidFill>
                  <a:schemeClr val="accent1">
                    <a:lumMod val="50000"/>
                  </a:schemeClr>
                </a:solidFill>
              </a:rPr>
              <a:t>Вопросы к разделам 1 и 2 формы Мониторинга № 1-ПК</a:t>
            </a:r>
          </a:p>
          <a:p>
            <a:endParaRPr lang="ru-RU" sz="2400" b="1" dirty="0">
              <a:solidFill>
                <a:schemeClr val="accent1">
                  <a:lumMod val="50000"/>
                </a:schemeClr>
              </a:solidFill>
              <a:latin typeface="Times New Roman" panose="02020603050405020304" pitchFamily="18" charset="0"/>
              <a:ea typeface="Calibri" panose="020F0502020204030204" pitchFamily="34" charset="0"/>
            </a:endParaRPr>
          </a:p>
        </p:txBody>
      </p:sp>
      <p:cxnSp>
        <p:nvCxnSpPr>
          <p:cNvPr id="11" name="Прямая соединительная линия 10">
            <a:extLst>
              <a:ext uri="{FF2B5EF4-FFF2-40B4-BE49-F238E27FC236}">
                <a16:creationId xmlns:a16="http://schemas.microsoft.com/office/drawing/2014/main" xmlns="" id="{E8C58D1E-DBC8-4651-9474-932481980902}"/>
              </a:ext>
            </a:extLst>
          </p:cNvPr>
          <p:cNvCxnSpPr>
            <a:cxnSpLocks/>
          </p:cNvCxnSpPr>
          <p:nvPr/>
        </p:nvCxnSpPr>
        <p:spPr>
          <a:xfrm>
            <a:off x="1328286" y="1172386"/>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4" name="Прямоугольник 3">
            <a:extLst>
              <a:ext uri="{FF2B5EF4-FFF2-40B4-BE49-F238E27FC236}">
                <a16:creationId xmlns:a16="http://schemas.microsoft.com/office/drawing/2014/main" xmlns="" id="{F80007BB-3FAC-4621-977B-5AC27948FC7C}"/>
              </a:ext>
            </a:extLst>
          </p:cNvPr>
          <p:cNvSpPr/>
          <p:nvPr/>
        </p:nvSpPr>
        <p:spPr>
          <a:xfrm>
            <a:off x="303477" y="1979787"/>
            <a:ext cx="11575333" cy="646331"/>
          </a:xfrm>
          <a:prstGeom prst="rect">
            <a:avLst/>
          </a:prstGeom>
        </p:spPr>
        <p:txBody>
          <a:bodyPr wrap="square">
            <a:spAutoFit/>
          </a:bodyPr>
          <a:lstStyle/>
          <a:p>
            <a:pPr lvl="0"/>
            <a:r>
              <a:rPr lang="ru-RU" b="1" dirty="0"/>
              <a:t>ВОПРОС</a:t>
            </a:r>
            <a:r>
              <a:rPr lang="ru-RU" dirty="0"/>
              <a:t>: Подскажите, пожалуйста, нужно ли в первом пункте мониторинга считать все платные мероприятия (семинары, платные кружки)?И во втором пункте считать только посещения, которые были по билетам?</a:t>
            </a:r>
          </a:p>
        </p:txBody>
      </p:sp>
      <p:sp>
        <p:nvSpPr>
          <p:cNvPr id="5" name="Прямоугольник 4">
            <a:extLst>
              <a:ext uri="{FF2B5EF4-FFF2-40B4-BE49-F238E27FC236}">
                <a16:creationId xmlns:a16="http://schemas.microsoft.com/office/drawing/2014/main" xmlns="" id="{01281BDE-8843-47B1-8F46-726994AC0D52}"/>
              </a:ext>
            </a:extLst>
          </p:cNvPr>
          <p:cNvSpPr/>
          <p:nvPr/>
        </p:nvSpPr>
        <p:spPr>
          <a:xfrm>
            <a:off x="303476" y="2874730"/>
            <a:ext cx="11575333" cy="923330"/>
          </a:xfrm>
          <a:prstGeom prst="rect">
            <a:avLst/>
          </a:prstGeom>
        </p:spPr>
        <p:txBody>
          <a:bodyPr wrap="square">
            <a:spAutoFit/>
          </a:bodyPr>
          <a:lstStyle/>
          <a:p>
            <a:pPr lvl="0"/>
            <a:r>
              <a:rPr lang="ru-RU" b="1" dirty="0"/>
              <a:t>ОТВЕТ: </a:t>
            </a:r>
            <a:r>
              <a:rPr lang="ru-RU" dirty="0"/>
              <a:t>Если мероприятие платное, но не по билетам (например, заключен договор со сторонней организацией), его нужно учитывать в строке 1. Количество посетителей по такому мероприятию также учитывается  в строке 2 по актам, денежную выручку от такого мероприятия указываем в строке 3. </a:t>
            </a:r>
          </a:p>
        </p:txBody>
      </p:sp>
      <p:sp>
        <p:nvSpPr>
          <p:cNvPr id="6" name="Прямоугольник 5">
            <a:extLst>
              <a:ext uri="{FF2B5EF4-FFF2-40B4-BE49-F238E27FC236}">
                <a16:creationId xmlns:a16="http://schemas.microsoft.com/office/drawing/2014/main" xmlns="" id="{81FB759C-C592-4507-B3C3-2B08037C53B6}"/>
              </a:ext>
            </a:extLst>
          </p:cNvPr>
          <p:cNvSpPr/>
          <p:nvPr/>
        </p:nvSpPr>
        <p:spPr>
          <a:xfrm>
            <a:off x="303477" y="4046672"/>
            <a:ext cx="11575332" cy="923330"/>
          </a:xfrm>
          <a:prstGeom prst="rect">
            <a:avLst/>
          </a:prstGeom>
        </p:spPr>
        <p:txBody>
          <a:bodyPr wrap="square">
            <a:spAutoFit/>
          </a:bodyPr>
          <a:lstStyle/>
          <a:p>
            <a:pPr lvl="0"/>
            <a:r>
              <a:rPr lang="ru-RU" b="1" dirty="0"/>
              <a:t>ВОПРОС: </a:t>
            </a:r>
            <a:r>
              <a:rPr lang="ru-RU" dirty="0"/>
              <a:t>В АИС «Статистика» мы зарегистрированы как театр. Но в учреждении еще функционирует кинозал, который тоже подключён к программе «Пушкинская карта». Вопрос: при заполнении данного мониторинга нужно учитывать все проданные билеты по Программе или только билеты, приобретённые на спектакли?</a:t>
            </a:r>
          </a:p>
        </p:txBody>
      </p:sp>
      <p:sp>
        <p:nvSpPr>
          <p:cNvPr id="7" name="Прямоугольник 6">
            <a:extLst>
              <a:ext uri="{FF2B5EF4-FFF2-40B4-BE49-F238E27FC236}">
                <a16:creationId xmlns:a16="http://schemas.microsoft.com/office/drawing/2014/main" xmlns="" id="{6151F81A-1E97-4D49-8E32-420C1F9ED64B}"/>
              </a:ext>
            </a:extLst>
          </p:cNvPr>
          <p:cNvSpPr/>
          <p:nvPr/>
        </p:nvSpPr>
        <p:spPr>
          <a:xfrm>
            <a:off x="303475" y="5286972"/>
            <a:ext cx="11575331" cy="369332"/>
          </a:xfrm>
          <a:prstGeom prst="rect">
            <a:avLst/>
          </a:prstGeom>
        </p:spPr>
        <p:txBody>
          <a:bodyPr wrap="square">
            <a:spAutoFit/>
          </a:bodyPr>
          <a:lstStyle/>
          <a:p>
            <a:pPr lvl="0"/>
            <a:r>
              <a:rPr lang="ru-RU" b="1" dirty="0"/>
              <a:t>ОТВЕТ: </a:t>
            </a:r>
            <a:r>
              <a:rPr lang="ru-RU" dirty="0"/>
              <a:t>Да, нужно учитывать все проданные билеты по Программе.</a:t>
            </a:r>
          </a:p>
        </p:txBody>
      </p:sp>
    </p:spTree>
    <p:extLst>
      <p:ext uri="{BB962C8B-B14F-4D97-AF65-F5344CB8AC3E}">
        <p14:creationId xmlns:p14="http://schemas.microsoft.com/office/powerpoint/2010/main" val="3416713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0"/>
            <a:ext cx="12192000" cy="1474573"/>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3069120"/>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C3FCEC5B-8455-4FC4-8DF6-5A1B68C44F0E}"/>
              </a:ext>
            </a:extLst>
          </p:cNvPr>
          <p:cNvPicPr>
            <a:picLocks noChangeAspect="1"/>
          </p:cNvPicPr>
          <p:nvPr/>
        </p:nvPicPr>
        <p:blipFill>
          <a:blip r:embed="rId2"/>
          <a:stretch>
            <a:fillRect/>
          </a:stretch>
        </p:blipFill>
        <p:spPr>
          <a:xfrm>
            <a:off x="303478" y="234327"/>
            <a:ext cx="773656" cy="938059"/>
          </a:xfrm>
          <a:prstGeom prst="rect">
            <a:avLst/>
          </a:prstGeom>
        </p:spPr>
      </p:pic>
      <p:sp>
        <p:nvSpPr>
          <p:cNvPr id="12"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2" name="Прямоугольник 1"/>
          <p:cNvSpPr/>
          <p:nvPr/>
        </p:nvSpPr>
        <p:spPr>
          <a:xfrm>
            <a:off x="1704221" y="251565"/>
            <a:ext cx="9860692" cy="954107"/>
          </a:xfrm>
          <a:prstGeom prst="rect">
            <a:avLst/>
          </a:prstGeom>
        </p:spPr>
        <p:txBody>
          <a:bodyPr wrap="square">
            <a:spAutoFit/>
          </a:bodyPr>
          <a:lstStyle/>
          <a:p>
            <a:r>
              <a:rPr lang="ru-RU" sz="2800" b="1" dirty="0">
                <a:solidFill>
                  <a:schemeClr val="accent1">
                    <a:lumMod val="50000"/>
                  </a:schemeClr>
                </a:solidFill>
              </a:rPr>
              <a:t>Частые вопросы по заполнению формы 1-ПК</a:t>
            </a:r>
          </a:p>
          <a:p>
            <a:r>
              <a:rPr lang="ru-RU" sz="2800" b="1" dirty="0">
                <a:solidFill>
                  <a:schemeClr val="accent1">
                    <a:lumMod val="50000"/>
                  </a:schemeClr>
                </a:solidFill>
              </a:rPr>
              <a:t>Вопросы к разделам 1 и 2 формы Мониторинга № 1-ПК</a:t>
            </a:r>
          </a:p>
        </p:txBody>
      </p:sp>
      <p:cxnSp>
        <p:nvCxnSpPr>
          <p:cNvPr id="11" name="Прямая соединительная линия 10">
            <a:extLst>
              <a:ext uri="{FF2B5EF4-FFF2-40B4-BE49-F238E27FC236}">
                <a16:creationId xmlns:a16="http://schemas.microsoft.com/office/drawing/2014/main" xmlns="" id="{E8C58D1E-DBC8-4651-9474-932481980902}"/>
              </a:ext>
            </a:extLst>
          </p:cNvPr>
          <p:cNvCxnSpPr>
            <a:cxnSpLocks/>
          </p:cNvCxnSpPr>
          <p:nvPr/>
        </p:nvCxnSpPr>
        <p:spPr>
          <a:xfrm>
            <a:off x="1328286" y="1172386"/>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4" name="Прямоугольник 3">
            <a:extLst>
              <a:ext uri="{FF2B5EF4-FFF2-40B4-BE49-F238E27FC236}">
                <a16:creationId xmlns:a16="http://schemas.microsoft.com/office/drawing/2014/main" xmlns="" id="{0092B2E4-63D3-41FE-9C95-7EBD84155E5A}"/>
              </a:ext>
            </a:extLst>
          </p:cNvPr>
          <p:cNvSpPr/>
          <p:nvPr/>
        </p:nvSpPr>
        <p:spPr>
          <a:xfrm>
            <a:off x="491066" y="2046611"/>
            <a:ext cx="11513579" cy="646331"/>
          </a:xfrm>
          <a:prstGeom prst="rect">
            <a:avLst/>
          </a:prstGeom>
        </p:spPr>
        <p:txBody>
          <a:bodyPr wrap="square">
            <a:spAutoFit/>
          </a:bodyPr>
          <a:lstStyle/>
          <a:p>
            <a:pPr lvl="0"/>
            <a:r>
              <a:rPr lang="ru-RU" b="1" dirty="0"/>
              <a:t>ВОПРОС</a:t>
            </a:r>
            <a:r>
              <a:rPr lang="ru-RU" dirty="0"/>
              <a:t>: Если мероприятие состоится в апреле 2025 года, но часть билетов на него продана уже в марте, отражать их в отчете за 2 квартал 2025 по факту проведения мероприятия, или в 1 квартале?</a:t>
            </a:r>
          </a:p>
        </p:txBody>
      </p:sp>
      <p:sp>
        <p:nvSpPr>
          <p:cNvPr id="5" name="Прямоугольник 4">
            <a:extLst>
              <a:ext uri="{FF2B5EF4-FFF2-40B4-BE49-F238E27FC236}">
                <a16:creationId xmlns:a16="http://schemas.microsoft.com/office/drawing/2014/main" xmlns="" id="{49FDB9C0-DB8A-4B9E-9B8F-F007163466B8}"/>
              </a:ext>
            </a:extLst>
          </p:cNvPr>
          <p:cNvSpPr/>
          <p:nvPr/>
        </p:nvSpPr>
        <p:spPr>
          <a:xfrm>
            <a:off x="491066" y="2870778"/>
            <a:ext cx="11513578" cy="646331"/>
          </a:xfrm>
          <a:prstGeom prst="rect">
            <a:avLst/>
          </a:prstGeom>
        </p:spPr>
        <p:txBody>
          <a:bodyPr wrap="square">
            <a:spAutoFit/>
          </a:bodyPr>
          <a:lstStyle/>
          <a:p>
            <a:pPr lvl="0"/>
            <a:r>
              <a:rPr lang="ru-RU" b="1" dirty="0"/>
              <a:t>ОТВЕТ: </a:t>
            </a:r>
            <a:r>
              <a:rPr lang="ru-RU" dirty="0"/>
              <a:t>По факту продажи билетов. Мероприятие и участников отражать во втором квартале. Средства – в первом квартале.</a:t>
            </a:r>
          </a:p>
        </p:txBody>
      </p:sp>
      <p:sp>
        <p:nvSpPr>
          <p:cNvPr id="6" name="Прямоугольник 5">
            <a:extLst>
              <a:ext uri="{FF2B5EF4-FFF2-40B4-BE49-F238E27FC236}">
                <a16:creationId xmlns:a16="http://schemas.microsoft.com/office/drawing/2014/main" xmlns="" id="{47190247-ACA4-4FD1-8F49-0C3BBB186F33}"/>
              </a:ext>
            </a:extLst>
          </p:cNvPr>
          <p:cNvSpPr/>
          <p:nvPr/>
        </p:nvSpPr>
        <p:spPr>
          <a:xfrm>
            <a:off x="491065" y="3691181"/>
            <a:ext cx="11404523" cy="923330"/>
          </a:xfrm>
          <a:prstGeom prst="rect">
            <a:avLst/>
          </a:prstGeom>
        </p:spPr>
        <p:txBody>
          <a:bodyPr wrap="square">
            <a:spAutoFit/>
          </a:bodyPr>
          <a:lstStyle/>
          <a:p>
            <a:pPr lvl="0"/>
            <a:r>
              <a:rPr lang="ru-RU" b="1" dirty="0"/>
              <a:t>ВОПРОС: </a:t>
            </a:r>
            <a:r>
              <a:rPr lang="ru-RU" dirty="0"/>
              <a:t>Подскажите пожалуйста, если у нас на базе муниципальных учреждений культуры-участников проекта «Пушкинская карта», работают кинозалы, необходимо ли в рамках нового мониторинга № 1-ПК учитывать билеты (п. 2 формы № 1-ПК) и поступления от реализации билетов (п. 3 формы № 1-ПК), проданные в эти кинозалы?</a:t>
            </a:r>
          </a:p>
        </p:txBody>
      </p:sp>
      <p:sp>
        <p:nvSpPr>
          <p:cNvPr id="7" name="Прямоугольник 6">
            <a:extLst>
              <a:ext uri="{FF2B5EF4-FFF2-40B4-BE49-F238E27FC236}">
                <a16:creationId xmlns:a16="http://schemas.microsoft.com/office/drawing/2014/main" xmlns="" id="{8CE08916-E8C7-4262-9F26-D13673CD16FE}"/>
              </a:ext>
            </a:extLst>
          </p:cNvPr>
          <p:cNvSpPr/>
          <p:nvPr/>
        </p:nvSpPr>
        <p:spPr>
          <a:xfrm>
            <a:off x="491065" y="4909550"/>
            <a:ext cx="2566536" cy="369332"/>
          </a:xfrm>
          <a:prstGeom prst="rect">
            <a:avLst/>
          </a:prstGeom>
        </p:spPr>
        <p:txBody>
          <a:bodyPr wrap="square">
            <a:spAutoFit/>
          </a:bodyPr>
          <a:lstStyle/>
          <a:p>
            <a:pPr lvl="0"/>
            <a:r>
              <a:rPr lang="ru-RU" b="1" dirty="0"/>
              <a:t>ОТВЕТ: </a:t>
            </a:r>
            <a:r>
              <a:rPr lang="ru-RU" dirty="0"/>
              <a:t>Да, необходимо.</a:t>
            </a:r>
          </a:p>
        </p:txBody>
      </p:sp>
    </p:spTree>
    <p:extLst>
      <p:ext uri="{BB962C8B-B14F-4D97-AF65-F5344CB8AC3E}">
        <p14:creationId xmlns:p14="http://schemas.microsoft.com/office/powerpoint/2010/main" val="41711621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0"/>
            <a:ext cx="12192000" cy="1474573"/>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76711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C3FCEC5B-8455-4FC4-8DF6-5A1B68C44F0E}"/>
              </a:ext>
            </a:extLst>
          </p:cNvPr>
          <p:cNvPicPr>
            <a:picLocks noChangeAspect="1"/>
          </p:cNvPicPr>
          <p:nvPr/>
        </p:nvPicPr>
        <p:blipFill>
          <a:blip r:embed="rId2"/>
          <a:stretch>
            <a:fillRect/>
          </a:stretch>
        </p:blipFill>
        <p:spPr>
          <a:xfrm>
            <a:off x="303478" y="234327"/>
            <a:ext cx="773656" cy="938059"/>
          </a:xfrm>
          <a:prstGeom prst="rect">
            <a:avLst/>
          </a:prstGeom>
        </p:spPr>
      </p:pic>
      <p:sp>
        <p:nvSpPr>
          <p:cNvPr id="12"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2" name="Прямоугольник 1"/>
          <p:cNvSpPr/>
          <p:nvPr/>
        </p:nvSpPr>
        <p:spPr>
          <a:xfrm>
            <a:off x="1704221" y="251565"/>
            <a:ext cx="9860692" cy="1323439"/>
          </a:xfrm>
          <a:prstGeom prst="rect">
            <a:avLst/>
          </a:prstGeom>
        </p:spPr>
        <p:txBody>
          <a:bodyPr wrap="square">
            <a:spAutoFit/>
          </a:bodyPr>
          <a:lstStyle/>
          <a:p>
            <a:r>
              <a:rPr lang="ru-RU" sz="2800" b="1" dirty="0">
                <a:solidFill>
                  <a:schemeClr val="accent1">
                    <a:lumMod val="50000"/>
                  </a:schemeClr>
                </a:solidFill>
              </a:rPr>
              <a:t>Частые вопросы по заполнению формы 1-ПК:</a:t>
            </a:r>
          </a:p>
          <a:p>
            <a:r>
              <a:rPr lang="ru-RU" sz="2800" b="1" dirty="0">
                <a:solidFill>
                  <a:schemeClr val="accent1">
                    <a:lumMod val="50000"/>
                  </a:schemeClr>
                </a:solidFill>
              </a:rPr>
              <a:t>Вопросы к разделам 1 и 2 формы Мониторинга № 1-ПК</a:t>
            </a:r>
          </a:p>
          <a:p>
            <a:endParaRPr lang="ru-RU" sz="2400" b="1" dirty="0">
              <a:solidFill>
                <a:schemeClr val="accent1">
                  <a:lumMod val="50000"/>
                </a:schemeClr>
              </a:solidFill>
              <a:latin typeface="Times New Roman" panose="02020603050405020304" pitchFamily="18" charset="0"/>
              <a:ea typeface="Calibri" panose="020F0502020204030204" pitchFamily="34" charset="0"/>
            </a:endParaRPr>
          </a:p>
        </p:txBody>
      </p:sp>
      <p:cxnSp>
        <p:nvCxnSpPr>
          <p:cNvPr id="11" name="Прямая соединительная линия 10">
            <a:extLst>
              <a:ext uri="{FF2B5EF4-FFF2-40B4-BE49-F238E27FC236}">
                <a16:creationId xmlns:a16="http://schemas.microsoft.com/office/drawing/2014/main" xmlns="" id="{E8C58D1E-DBC8-4651-9474-932481980902}"/>
              </a:ext>
            </a:extLst>
          </p:cNvPr>
          <p:cNvCxnSpPr>
            <a:cxnSpLocks/>
          </p:cNvCxnSpPr>
          <p:nvPr/>
        </p:nvCxnSpPr>
        <p:spPr>
          <a:xfrm>
            <a:off x="1328286" y="1172386"/>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4" name="Прямоугольник 3">
            <a:extLst>
              <a:ext uri="{FF2B5EF4-FFF2-40B4-BE49-F238E27FC236}">
                <a16:creationId xmlns:a16="http://schemas.microsoft.com/office/drawing/2014/main" xmlns="" id="{5E47ED75-3482-4AA4-94AC-5440489FA9A6}"/>
              </a:ext>
            </a:extLst>
          </p:cNvPr>
          <p:cNvSpPr/>
          <p:nvPr/>
        </p:nvSpPr>
        <p:spPr>
          <a:xfrm>
            <a:off x="303478" y="1703459"/>
            <a:ext cx="11667612" cy="1200329"/>
          </a:xfrm>
          <a:prstGeom prst="rect">
            <a:avLst/>
          </a:prstGeom>
        </p:spPr>
        <p:txBody>
          <a:bodyPr wrap="square">
            <a:spAutoFit/>
          </a:bodyPr>
          <a:lstStyle/>
          <a:p>
            <a:pPr lvl="0"/>
            <a:r>
              <a:rPr lang="ru-RU" b="1" dirty="0"/>
              <a:t>ВОПРОС</a:t>
            </a:r>
            <a:r>
              <a:rPr lang="ru-RU" dirty="0"/>
              <a:t>: Нужно ли учитывать в мониторинге мероприятия сторонних организаций (других театров), проведенных на площадке нашего театра и прошедших модерацию на платформе «</a:t>
            </a:r>
            <a:r>
              <a:rPr lang="ru-RU" dirty="0" err="1"/>
              <a:t>PRO.Культура.РФ</a:t>
            </a:r>
            <a:r>
              <a:rPr lang="ru-RU" dirty="0"/>
              <a:t>» и включенных в программу «Пушкинская карта» на основании решения экспертного совета. Театр в данном случае выступал как площадка-организатор, но не являлся создателем события (мероприятия). В форме 9-нк  театра этих мероприятий нет.</a:t>
            </a:r>
          </a:p>
        </p:txBody>
      </p:sp>
      <p:sp>
        <p:nvSpPr>
          <p:cNvPr id="5" name="Прямоугольник 4">
            <a:extLst>
              <a:ext uri="{FF2B5EF4-FFF2-40B4-BE49-F238E27FC236}">
                <a16:creationId xmlns:a16="http://schemas.microsoft.com/office/drawing/2014/main" xmlns="" id="{947C4186-F765-440B-B9A0-5F8B9A186A67}"/>
              </a:ext>
            </a:extLst>
          </p:cNvPr>
          <p:cNvSpPr/>
          <p:nvPr/>
        </p:nvSpPr>
        <p:spPr>
          <a:xfrm>
            <a:off x="304499" y="2921004"/>
            <a:ext cx="11794469" cy="646331"/>
          </a:xfrm>
          <a:prstGeom prst="rect">
            <a:avLst/>
          </a:prstGeom>
        </p:spPr>
        <p:txBody>
          <a:bodyPr wrap="square">
            <a:spAutoFit/>
          </a:bodyPr>
          <a:lstStyle/>
          <a:p>
            <a:pPr lvl="0"/>
            <a:r>
              <a:rPr lang="ru-RU" b="1" dirty="0"/>
              <a:t>ОТВЕТ: </a:t>
            </a:r>
            <a:r>
              <a:rPr lang="ru-RU" dirty="0"/>
              <a:t>Нет, не нужно. Подобные события должны попасть в форму Мониторинга того театра, который создал на платформе «</a:t>
            </a:r>
            <a:r>
              <a:rPr lang="ru-RU" dirty="0" err="1"/>
              <a:t>PRO.Культура.РФ</a:t>
            </a:r>
            <a:r>
              <a:rPr lang="ru-RU" dirty="0"/>
              <a:t>» мероприятие и привлёк этот театр в качестве места проведения мероприятия.</a:t>
            </a:r>
          </a:p>
        </p:txBody>
      </p:sp>
      <p:sp>
        <p:nvSpPr>
          <p:cNvPr id="6" name="Прямоугольник 5">
            <a:extLst>
              <a:ext uri="{FF2B5EF4-FFF2-40B4-BE49-F238E27FC236}">
                <a16:creationId xmlns:a16="http://schemas.microsoft.com/office/drawing/2014/main" xmlns="" id="{DD1C9FAC-6863-463F-B07A-D3E7CF7D117B}"/>
              </a:ext>
            </a:extLst>
          </p:cNvPr>
          <p:cNvSpPr/>
          <p:nvPr/>
        </p:nvSpPr>
        <p:spPr>
          <a:xfrm>
            <a:off x="303478" y="3755260"/>
            <a:ext cx="11533388" cy="923330"/>
          </a:xfrm>
          <a:prstGeom prst="rect">
            <a:avLst/>
          </a:prstGeom>
        </p:spPr>
        <p:txBody>
          <a:bodyPr wrap="square">
            <a:spAutoFit/>
          </a:bodyPr>
          <a:lstStyle/>
          <a:p>
            <a:pPr lvl="0"/>
            <a:r>
              <a:rPr lang="ru-RU" b="1" dirty="0"/>
              <a:t>ВОПРОС: </a:t>
            </a:r>
            <a:r>
              <a:rPr lang="ru-RU" dirty="0"/>
              <a:t>Мероприятие доступное для посещения инвалидами и лицами с ОВЗ. Это означает, что оно доступно для всех категорий инвалидов (по зрению, слуху, с проблемами опорно-двигательного аппарата)? Или возможна частичная доступность?</a:t>
            </a:r>
          </a:p>
        </p:txBody>
      </p:sp>
      <p:sp>
        <p:nvSpPr>
          <p:cNvPr id="7" name="Прямоугольник 6">
            <a:extLst>
              <a:ext uri="{FF2B5EF4-FFF2-40B4-BE49-F238E27FC236}">
                <a16:creationId xmlns:a16="http://schemas.microsoft.com/office/drawing/2014/main" xmlns="" id="{8E61876E-7CB6-44AE-8279-9198D4739B67}"/>
              </a:ext>
            </a:extLst>
          </p:cNvPr>
          <p:cNvSpPr/>
          <p:nvPr/>
        </p:nvSpPr>
        <p:spPr>
          <a:xfrm>
            <a:off x="329306" y="4951480"/>
            <a:ext cx="11533388" cy="646331"/>
          </a:xfrm>
          <a:prstGeom prst="rect">
            <a:avLst/>
          </a:prstGeom>
        </p:spPr>
        <p:txBody>
          <a:bodyPr wrap="square">
            <a:spAutoFit/>
          </a:bodyPr>
          <a:lstStyle/>
          <a:p>
            <a:pPr lvl="0"/>
            <a:r>
              <a:rPr lang="ru-RU" b="1" dirty="0"/>
              <a:t>ОТВЕТ: </a:t>
            </a:r>
            <a:r>
              <a:rPr lang="ru-RU" dirty="0"/>
              <a:t>Возможна частичная. На платформе «</a:t>
            </a:r>
            <a:r>
              <a:rPr lang="ru-RU" dirty="0" err="1"/>
              <a:t>PRO.Культура.РФ</a:t>
            </a:r>
            <a:r>
              <a:rPr lang="ru-RU" dirty="0"/>
              <a:t>» есть раздел «Доступная среда» – там есть разбивка по доступности для разных категорий инвалидов.</a:t>
            </a:r>
          </a:p>
        </p:txBody>
      </p:sp>
    </p:spTree>
    <p:extLst>
      <p:ext uri="{BB962C8B-B14F-4D97-AF65-F5344CB8AC3E}">
        <p14:creationId xmlns:p14="http://schemas.microsoft.com/office/powerpoint/2010/main" val="2398022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41187"/>
            <a:ext cx="12192000" cy="1375717"/>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76711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sp>
        <p:nvSpPr>
          <p:cNvPr id="5" name="Прямоугольник 4">
            <a:extLst>
              <a:ext uri="{FF2B5EF4-FFF2-40B4-BE49-F238E27FC236}">
                <a16:creationId xmlns:a16="http://schemas.microsoft.com/office/drawing/2014/main" xmlns="" id="{1EA23CC9-0BD2-4F2C-8043-85699B0C8C71}"/>
              </a:ext>
            </a:extLst>
          </p:cNvPr>
          <p:cNvSpPr/>
          <p:nvPr/>
        </p:nvSpPr>
        <p:spPr>
          <a:xfrm>
            <a:off x="1602750" y="551755"/>
            <a:ext cx="9505056" cy="962379"/>
          </a:xfrm>
          <a:prstGeom prst="rect">
            <a:avLst/>
          </a:prstGeom>
        </p:spPr>
        <p:txBody>
          <a:bodyPr wrap="square">
            <a:spAutoFit/>
          </a:bodyPr>
          <a:lstStyle/>
          <a:p>
            <a:pPr algn="ctr"/>
            <a:endParaRPr lang="ru-RU" sz="28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pPr>
            <a:endParaRPr lang="ru-RU" sz="2667"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xmlns="" id="{F0A59D31-243E-4812-B5CE-A1A77EBF4094}"/>
              </a:ext>
            </a:extLst>
          </p:cNvPr>
          <p:cNvSpPr/>
          <p:nvPr/>
        </p:nvSpPr>
        <p:spPr>
          <a:xfrm>
            <a:off x="491067" y="1646846"/>
            <a:ext cx="11045699" cy="369332"/>
          </a:xfrm>
          <a:prstGeom prst="rect">
            <a:avLst/>
          </a:prstGeom>
        </p:spPr>
        <p:txBody>
          <a:bodyPr wrap="square">
            <a:spAutoFit/>
          </a:bodyPr>
          <a:lstStyle/>
          <a:p>
            <a:pPr marR="86360" lvl="0" algn="just">
              <a:spcBef>
                <a:spcPts val="5"/>
              </a:spcBef>
              <a:spcAft>
                <a:spcPts val="0"/>
              </a:spcAft>
              <a:buSzPts val="1400"/>
            </a:pPr>
            <a:endParaRPr lang="ru-RU" sz="1800" b="1" dirty="0">
              <a:effectLst/>
              <a:latin typeface="Times New Roman" panose="02020603050405020304" pitchFamily="18" charset="0"/>
              <a:ea typeface="Times New Roman" panose="02020603050405020304" pitchFamily="18" charset="0"/>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7F5B0C8F-306E-4B6A-935B-DBA900D65ABE}"/>
              </a:ext>
            </a:extLst>
          </p:cNvPr>
          <p:cNvPicPr>
            <a:picLocks noChangeAspect="1"/>
          </p:cNvPicPr>
          <p:nvPr/>
        </p:nvPicPr>
        <p:blipFill>
          <a:blip r:embed="rId2"/>
          <a:stretch>
            <a:fillRect/>
          </a:stretch>
        </p:blipFill>
        <p:spPr>
          <a:xfrm>
            <a:off x="303478" y="234327"/>
            <a:ext cx="773656" cy="938059"/>
          </a:xfrm>
          <a:prstGeom prst="rect">
            <a:avLst/>
          </a:prstGeom>
        </p:spPr>
      </p:pic>
      <p:sp>
        <p:nvSpPr>
          <p:cNvPr id="9" name="Прямоугольник 8"/>
          <p:cNvSpPr/>
          <p:nvPr/>
        </p:nvSpPr>
        <p:spPr>
          <a:xfrm>
            <a:off x="1704221" y="251565"/>
            <a:ext cx="9860692" cy="523220"/>
          </a:xfrm>
          <a:prstGeom prst="rect">
            <a:avLst/>
          </a:prstGeom>
        </p:spPr>
        <p:txBody>
          <a:bodyPr wrap="square">
            <a:spAutoFit/>
          </a:bodyPr>
          <a:lstStyle/>
          <a:p>
            <a:r>
              <a:rPr lang="ru-RU" sz="2800" b="1" dirty="0">
                <a:solidFill>
                  <a:schemeClr val="accent1">
                    <a:lumMod val="50000"/>
                  </a:schemeClr>
                </a:solidFill>
              </a:rPr>
              <a:t>Общие данные</a:t>
            </a:r>
          </a:p>
        </p:txBody>
      </p:sp>
      <p:cxnSp>
        <p:nvCxnSpPr>
          <p:cNvPr id="12" name="Прямая соединительная линия 11">
            <a:extLst>
              <a:ext uri="{FF2B5EF4-FFF2-40B4-BE49-F238E27FC236}">
                <a16:creationId xmlns:a16="http://schemas.microsoft.com/office/drawing/2014/main" xmlns="" id="{E8C58D1E-DBC8-4651-9474-932481980902}"/>
              </a:ext>
            </a:extLst>
          </p:cNvPr>
          <p:cNvCxnSpPr>
            <a:cxnSpLocks/>
          </p:cNvCxnSpPr>
          <p:nvPr/>
        </p:nvCxnSpPr>
        <p:spPr>
          <a:xfrm>
            <a:off x="1328286" y="1188434"/>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13"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pic>
        <p:nvPicPr>
          <p:cNvPr id="6" name="Рисунок 5">
            <a:extLst>
              <a:ext uri="{FF2B5EF4-FFF2-40B4-BE49-F238E27FC236}">
                <a16:creationId xmlns:a16="http://schemas.microsoft.com/office/drawing/2014/main" xmlns="" id="{F4BD7DA3-EDA1-48F2-9420-029C1083CEF0}"/>
              </a:ext>
            </a:extLst>
          </p:cNvPr>
          <p:cNvPicPr>
            <a:picLocks noChangeAspect="1"/>
          </p:cNvPicPr>
          <p:nvPr/>
        </p:nvPicPr>
        <p:blipFill rotWithShape="1">
          <a:blip r:embed="rId3">
            <a:extLst>
              <a:ext uri="{28A0092B-C50C-407E-A947-70E740481C1C}">
                <a14:useLocalDpi xmlns:a14="http://schemas.microsoft.com/office/drawing/2010/main" val="0"/>
              </a:ext>
            </a:extLst>
          </a:blip>
          <a:srcRect l="1461" t="5026" r="-1461" b="4685"/>
          <a:stretch/>
        </p:blipFill>
        <p:spPr>
          <a:xfrm>
            <a:off x="430881" y="1831512"/>
            <a:ext cx="11209866" cy="4356567"/>
          </a:xfrm>
          <a:prstGeom prst="rect">
            <a:avLst/>
          </a:prstGeom>
        </p:spPr>
      </p:pic>
    </p:spTree>
    <p:extLst>
      <p:ext uri="{BB962C8B-B14F-4D97-AF65-F5344CB8AC3E}">
        <p14:creationId xmlns:p14="http://schemas.microsoft.com/office/powerpoint/2010/main" val="2369300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0"/>
            <a:ext cx="12192000" cy="1474573"/>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76711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C3FCEC5B-8455-4FC4-8DF6-5A1B68C44F0E}"/>
              </a:ext>
            </a:extLst>
          </p:cNvPr>
          <p:cNvPicPr>
            <a:picLocks noChangeAspect="1"/>
          </p:cNvPicPr>
          <p:nvPr/>
        </p:nvPicPr>
        <p:blipFill>
          <a:blip r:embed="rId2"/>
          <a:stretch>
            <a:fillRect/>
          </a:stretch>
        </p:blipFill>
        <p:spPr>
          <a:xfrm>
            <a:off x="303478" y="234327"/>
            <a:ext cx="773656" cy="938059"/>
          </a:xfrm>
          <a:prstGeom prst="rect">
            <a:avLst/>
          </a:prstGeom>
        </p:spPr>
      </p:pic>
      <p:sp>
        <p:nvSpPr>
          <p:cNvPr id="12"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2" name="Прямоугольник 1"/>
          <p:cNvSpPr/>
          <p:nvPr/>
        </p:nvSpPr>
        <p:spPr>
          <a:xfrm>
            <a:off x="1704221" y="251565"/>
            <a:ext cx="9860692" cy="1323439"/>
          </a:xfrm>
          <a:prstGeom prst="rect">
            <a:avLst/>
          </a:prstGeom>
        </p:spPr>
        <p:txBody>
          <a:bodyPr wrap="square">
            <a:spAutoFit/>
          </a:bodyPr>
          <a:lstStyle/>
          <a:p>
            <a:r>
              <a:rPr lang="ru-RU" sz="2800" b="1" dirty="0">
                <a:solidFill>
                  <a:schemeClr val="accent1">
                    <a:lumMod val="50000"/>
                  </a:schemeClr>
                </a:solidFill>
              </a:rPr>
              <a:t>Частые вопросы по заполнению формы 1-ПК:</a:t>
            </a:r>
          </a:p>
          <a:p>
            <a:r>
              <a:rPr lang="ru-RU" sz="2800" b="1" dirty="0">
                <a:solidFill>
                  <a:schemeClr val="accent1">
                    <a:lumMod val="50000"/>
                  </a:schemeClr>
                </a:solidFill>
              </a:rPr>
              <a:t>Вопросы к разделу 3 формы Мониторинга № 1-ПК</a:t>
            </a:r>
          </a:p>
          <a:p>
            <a:endParaRPr lang="ru-RU" sz="2400" b="1" dirty="0">
              <a:solidFill>
                <a:schemeClr val="accent1">
                  <a:lumMod val="50000"/>
                </a:schemeClr>
              </a:solidFill>
              <a:latin typeface="Times New Roman" panose="02020603050405020304" pitchFamily="18" charset="0"/>
              <a:ea typeface="Calibri" panose="020F0502020204030204" pitchFamily="34" charset="0"/>
            </a:endParaRPr>
          </a:p>
        </p:txBody>
      </p:sp>
      <p:cxnSp>
        <p:nvCxnSpPr>
          <p:cNvPr id="11" name="Прямая соединительная линия 10">
            <a:extLst>
              <a:ext uri="{FF2B5EF4-FFF2-40B4-BE49-F238E27FC236}">
                <a16:creationId xmlns:a16="http://schemas.microsoft.com/office/drawing/2014/main" xmlns="" id="{E8C58D1E-DBC8-4651-9474-932481980902}"/>
              </a:ext>
            </a:extLst>
          </p:cNvPr>
          <p:cNvCxnSpPr>
            <a:cxnSpLocks/>
          </p:cNvCxnSpPr>
          <p:nvPr/>
        </p:nvCxnSpPr>
        <p:spPr>
          <a:xfrm>
            <a:off x="1328286" y="1172386"/>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4" name="Прямоугольник 3">
            <a:extLst>
              <a:ext uri="{FF2B5EF4-FFF2-40B4-BE49-F238E27FC236}">
                <a16:creationId xmlns:a16="http://schemas.microsoft.com/office/drawing/2014/main" xmlns="" id="{AC3AA793-9AEF-4CF4-B626-64A24A83D22E}"/>
              </a:ext>
            </a:extLst>
          </p:cNvPr>
          <p:cNvSpPr/>
          <p:nvPr/>
        </p:nvSpPr>
        <p:spPr>
          <a:xfrm>
            <a:off x="125835" y="1674792"/>
            <a:ext cx="11862033" cy="1200329"/>
          </a:xfrm>
          <a:prstGeom prst="rect">
            <a:avLst/>
          </a:prstGeom>
        </p:spPr>
        <p:txBody>
          <a:bodyPr wrap="square">
            <a:spAutoFit/>
          </a:bodyPr>
          <a:lstStyle/>
          <a:p>
            <a:pPr lvl="0"/>
            <a:r>
              <a:rPr lang="ru-RU" b="1" dirty="0"/>
              <a:t>ВОПРОС: </a:t>
            </a:r>
            <a:r>
              <a:rPr lang="ru-RU" dirty="0"/>
              <a:t>Просим Вас разъяснить условия по заполнению формы Мониторинга федерального проекта «Пушкинская карта» № 1-ПК, в частности пункт 3 «Поступления от реализации билетов на платной основе»: согласно отчету мы имеем данные по билетам — проданные и погашенные, что из этого необходимо учитывать в п.3? Билетный оператор удерживает комиссию (за услуги), в таблицу указывать сумму с учетом удержания или без?</a:t>
            </a:r>
          </a:p>
        </p:txBody>
      </p:sp>
      <p:sp>
        <p:nvSpPr>
          <p:cNvPr id="5" name="Прямоугольник 4">
            <a:extLst>
              <a:ext uri="{FF2B5EF4-FFF2-40B4-BE49-F238E27FC236}">
                <a16:creationId xmlns:a16="http://schemas.microsoft.com/office/drawing/2014/main" xmlns="" id="{41357B0D-7B73-49F2-96A8-E05299684887}"/>
              </a:ext>
            </a:extLst>
          </p:cNvPr>
          <p:cNvSpPr/>
          <p:nvPr/>
        </p:nvSpPr>
        <p:spPr>
          <a:xfrm>
            <a:off x="125835" y="3105670"/>
            <a:ext cx="11862032" cy="923330"/>
          </a:xfrm>
          <a:prstGeom prst="rect">
            <a:avLst/>
          </a:prstGeom>
        </p:spPr>
        <p:txBody>
          <a:bodyPr wrap="square">
            <a:spAutoFit/>
          </a:bodyPr>
          <a:lstStyle/>
          <a:p>
            <a:pPr lvl="0"/>
            <a:r>
              <a:rPr lang="ru-RU" b="1" dirty="0"/>
              <a:t>ОТВЕТ: </a:t>
            </a:r>
            <a:r>
              <a:rPr lang="ru-RU" dirty="0"/>
              <a:t>В части пункта 3 «Поступления от реализации билетов на платной основе»: необходимо учитывать проданные билеты, т.е. те, по которым прошёл расход. Что же касается суммы, то необходимо указывать выручку за билеты (т.е. без комиссии билетного оператора), которая относится к расходам организации культуры. </a:t>
            </a:r>
          </a:p>
        </p:txBody>
      </p:sp>
      <p:sp>
        <p:nvSpPr>
          <p:cNvPr id="6" name="Прямоугольник 5">
            <a:extLst>
              <a:ext uri="{FF2B5EF4-FFF2-40B4-BE49-F238E27FC236}">
                <a16:creationId xmlns:a16="http://schemas.microsoft.com/office/drawing/2014/main" xmlns="" id="{A9279EE8-F062-4B1B-8DC8-88C4A528DD22}"/>
              </a:ext>
            </a:extLst>
          </p:cNvPr>
          <p:cNvSpPr/>
          <p:nvPr/>
        </p:nvSpPr>
        <p:spPr>
          <a:xfrm>
            <a:off x="125835" y="4208286"/>
            <a:ext cx="11862032" cy="923330"/>
          </a:xfrm>
          <a:prstGeom prst="rect">
            <a:avLst/>
          </a:prstGeom>
        </p:spPr>
        <p:txBody>
          <a:bodyPr wrap="square">
            <a:spAutoFit/>
          </a:bodyPr>
          <a:lstStyle/>
          <a:p>
            <a:pPr lvl="0"/>
            <a:r>
              <a:rPr lang="ru-RU" b="1" dirty="0"/>
              <a:t>ВОПРОС:</a:t>
            </a:r>
            <a:r>
              <a:rPr lang="ru-RU" dirty="0"/>
              <a:t> Детская школа искусств является казенным учреждением, все доходы идут в бюджет муниципального района. В бухгалтерской отчетности, соответственно, продажа билетов не отражается. Нужно ли заполнять нашему учреждению форму № 1-ПК?</a:t>
            </a:r>
          </a:p>
        </p:txBody>
      </p:sp>
      <p:sp>
        <p:nvSpPr>
          <p:cNvPr id="7" name="Прямоугольник 6">
            <a:extLst>
              <a:ext uri="{FF2B5EF4-FFF2-40B4-BE49-F238E27FC236}">
                <a16:creationId xmlns:a16="http://schemas.microsoft.com/office/drawing/2014/main" xmlns="" id="{0425026E-A09C-4276-B178-ED569A9757B9}"/>
              </a:ext>
            </a:extLst>
          </p:cNvPr>
          <p:cNvSpPr/>
          <p:nvPr/>
        </p:nvSpPr>
        <p:spPr>
          <a:xfrm>
            <a:off x="125835" y="5310902"/>
            <a:ext cx="11575098" cy="646331"/>
          </a:xfrm>
          <a:prstGeom prst="rect">
            <a:avLst/>
          </a:prstGeom>
        </p:spPr>
        <p:txBody>
          <a:bodyPr wrap="square">
            <a:spAutoFit/>
          </a:bodyPr>
          <a:lstStyle/>
          <a:p>
            <a:pPr lvl="0"/>
            <a:r>
              <a:rPr lang="ru-RU" b="1" dirty="0"/>
              <a:t>ОТВЕТ:</a:t>
            </a:r>
            <a:r>
              <a:rPr lang="ru-RU" dirty="0"/>
              <a:t> Да, ДШИ нужно заполнять форму № 1-ПК. Независимо от того, куда поступает выручка от платных мероприятий.</a:t>
            </a:r>
          </a:p>
        </p:txBody>
      </p:sp>
    </p:spTree>
    <p:extLst>
      <p:ext uri="{BB962C8B-B14F-4D97-AF65-F5344CB8AC3E}">
        <p14:creationId xmlns:p14="http://schemas.microsoft.com/office/powerpoint/2010/main" val="29935282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22679"/>
            <a:ext cx="12192000" cy="1474573"/>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76711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C3FCEC5B-8455-4FC4-8DF6-5A1B68C44F0E}"/>
              </a:ext>
            </a:extLst>
          </p:cNvPr>
          <p:cNvPicPr>
            <a:picLocks noChangeAspect="1"/>
          </p:cNvPicPr>
          <p:nvPr/>
        </p:nvPicPr>
        <p:blipFill>
          <a:blip r:embed="rId2"/>
          <a:stretch>
            <a:fillRect/>
          </a:stretch>
        </p:blipFill>
        <p:spPr>
          <a:xfrm>
            <a:off x="303478" y="234327"/>
            <a:ext cx="773656" cy="938059"/>
          </a:xfrm>
          <a:prstGeom prst="rect">
            <a:avLst/>
          </a:prstGeom>
        </p:spPr>
      </p:pic>
      <p:sp>
        <p:nvSpPr>
          <p:cNvPr id="12"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2" name="Прямоугольник 1"/>
          <p:cNvSpPr/>
          <p:nvPr/>
        </p:nvSpPr>
        <p:spPr>
          <a:xfrm>
            <a:off x="1704221" y="251565"/>
            <a:ext cx="9860692" cy="1323439"/>
          </a:xfrm>
          <a:prstGeom prst="rect">
            <a:avLst/>
          </a:prstGeom>
        </p:spPr>
        <p:txBody>
          <a:bodyPr wrap="square">
            <a:spAutoFit/>
          </a:bodyPr>
          <a:lstStyle/>
          <a:p>
            <a:r>
              <a:rPr lang="ru-RU" sz="2800" b="1" dirty="0">
                <a:solidFill>
                  <a:schemeClr val="accent1">
                    <a:lumMod val="50000"/>
                  </a:schemeClr>
                </a:solidFill>
              </a:rPr>
              <a:t>Частые вопросы по заполнению формы 1-ПК:</a:t>
            </a:r>
          </a:p>
          <a:p>
            <a:r>
              <a:rPr lang="ru-RU" sz="2800" b="1" dirty="0">
                <a:solidFill>
                  <a:schemeClr val="accent1">
                    <a:lumMod val="50000"/>
                  </a:schemeClr>
                </a:solidFill>
              </a:rPr>
              <a:t>Вопросы к разделу 3 формы Мониторинга № 1-ПК</a:t>
            </a:r>
          </a:p>
          <a:p>
            <a:endParaRPr lang="ru-RU" sz="2400" b="1" dirty="0">
              <a:solidFill>
                <a:schemeClr val="accent1">
                  <a:lumMod val="50000"/>
                </a:schemeClr>
              </a:solidFill>
              <a:latin typeface="Times New Roman" panose="02020603050405020304" pitchFamily="18" charset="0"/>
              <a:ea typeface="Calibri" panose="020F0502020204030204" pitchFamily="34" charset="0"/>
            </a:endParaRPr>
          </a:p>
        </p:txBody>
      </p:sp>
      <p:cxnSp>
        <p:nvCxnSpPr>
          <p:cNvPr id="11" name="Прямая соединительная линия 10">
            <a:extLst>
              <a:ext uri="{FF2B5EF4-FFF2-40B4-BE49-F238E27FC236}">
                <a16:creationId xmlns:a16="http://schemas.microsoft.com/office/drawing/2014/main" xmlns="" id="{E8C58D1E-DBC8-4651-9474-932481980902}"/>
              </a:ext>
            </a:extLst>
          </p:cNvPr>
          <p:cNvCxnSpPr>
            <a:cxnSpLocks/>
          </p:cNvCxnSpPr>
          <p:nvPr/>
        </p:nvCxnSpPr>
        <p:spPr>
          <a:xfrm>
            <a:off x="1328286" y="1172386"/>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4" name="Прямоугольник 3">
            <a:extLst>
              <a:ext uri="{FF2B5EF4-FFF2-40B4-BE49-F238E27FC236}">
                <a16:creationId xmlns:a16="http://schemas.microsoft.com/office/drawing/2014/main" xmlns="" id="{D4D870C6-39C6-4180-8196-8EDB5CD23EBF}"/>
              </a:ext>
            </a:extLst>
          </p:cNvPr>
          <p:cNvSpPr/>
          <p:nvPr/>
        </p:nvSpPr>
        <p:spPr>
          <a:xfrm>
            <a:off x="507158" y="2202719"/>
            <a:ext cx="11590789" cy="707886"/>
          </a:xfrm>
          <a:prstGeom prst="rect">
            <a:avLst/>
          </a:prstGeom>
        </p:spPr>
        <p:txBody>
          <a:bodyPr wrap="square">
            <a:spAutoFit/>
          </a:bodyPr>
          <a:lstStyle/>
          <a:p>
            <a:pPr lvl="0"/>
            <a:r>
              <a:rPr lang="ru-RU" b="1" dirty="0"/>
              <a:t>ВОПРОС</a:t>
            </a:r>
            <a:r>
              <a:rPr lang="ru-RU" dirty="0"/>
              <a:t>: В </a:t>
            </a:r>
            <a:r>
              <a:rPr lang="ru-RU" sz="2000" dirty="0">
                <a:latin typeface="Times New Roman" panose="02020603050405020304" pitchFamily="18" charset="0"/>
                <a:ea typeface="Times New Roman" panose="02020603050405020304" pitchFamily="18" charset="0"/>
              </a:rPr>
              <a:t>пункте</a:t>
            </a:r>
            <a:r>
              <a:rPr lang="ru-RU" dirty="0"/>
              <a:t> 3. и 3.1. поступления считать каким образом? Есть средства, которые поступают в январе, но </a:t>
            </a:r>
            <a:r>
              <a:rPr lang="ru-RU" sz="2000" dirty="0">
                <a:latin typeface="Times New Roman" panose="02020603050405020304" pitchFamily="18" charset="0"/>
                <a:ea typeface="Times New Roman" panose="02020603050405020304" pitchFamily="18" charset="0"/>
              </a:rPr>
              <a:t>мероприятие</a:t>
            </a:r>
            <a:r>
              <a:rPr lang="ru-RU" dirty="0"/>
              <a:t> было в декабре (пример)? Или считать по факту проведения?</a:t>
            </a:r>
          </a:p>
        </p:txBody>
      </p:sp>
      <p:sp>
        <p:nvSpPr>
          <p:cNvPr id="5" name="Прямоугольник 4">
            <a:extLst>
              <a:ext uri="{FF2B5EF4-FFF2-40B4-BE49-F238E27FC236}">
                <a16:creationId xmlns:a16="http://schemas.microsoft.com/office/drawing/2014/main" xmlns="" id="{2AA3939D-5CAD-4FE7-9A08-79A1B95A99C5}"/>
              </a:ext>
            </a:extLst>
          </p:cNvPr>
          <p:cNvSpPr/>
          <p:nvPr/>
        </p:nvSpPr>
        <p:spPr>
          <a:xfrm>
            <a:off x="460850" y="3289077"/>
            <a:ext cx="11396133" cy="646331"/>
          </a:xfrm>
          <a:prstGeom prst="rect">
            <a:avLst/>
          </a:prstGeom>
        </p:spPr>
        <p:txBody>
          <a:bodyPr wrap="square">
            <a:spAutoFit/>
          </a:bodyPr>
          <a:lstStyle/>
          <a:p>
            <a:pPr lvl="0"/>
            <a:r>
              <a:rPr lang="ru-RU" b="1" dirty="0"/>
              <a:t>ОТВЕТ: </a:t>
            </a:r>
            <a:r>
              <a:rPr lang="ru-RU" dirty="0"/>
              <a:t>Мероприятия указываются за тот период, когда были проведены. Поступления учитываются в отчете за тот период, когда поступили в учреждение (в соответствии с данными бухучёта). </a:t>
            </a:r>
          </a:p>
        </p:txBody>
      </p:sp>
      <p:sp>
        <p:nvSpPr>
          <p:cNvPr id="6" name="Прямоугольник 5">
            <a:extLst>
              <a:ext uri="{FF2B5EF4-FFF2-40B4-BE49-F238E27FC236}">
                <a16:creationId xmlns:a16="http://schemas.microsoft.com/office/drawing/2014/main" xmlns="" id="{0049DCA9-CD6C-4D51-A69C-206CB0BBDFE8}"/>
              </a:ext>
            </a:extLst>
          </p:cNvPr>
          <p:cNvSpPr/>
          <p:nvPr/>
        </p:nvSpPr>
        <p:spPr>
          <a:xfrm>
            <a:off x="460850" y="4397598"/>
            <a:ext cx="11456564" cy="646331"/>
          </a:xfrm>
          <a:prstGeom prst="rect">
            <a:avLst/>
          </a:prstGeom>
        </p:spPr>
        <p:txBody>
          <a:bodyPr wrap="square">
            <a:spAutoFit/>
          </a:bodyPr>
          <a:lstStyle/>
          <a:p>
            <a:pPr lvl="0"/>
            <a:r>
              <a:rPr lang="ru-RU" b="1" dirty="0"/>
              <a:t>ПРИМЕР: </a:t>
            </a:r>
            <a:r>
              <a:rPr lang="ru-RU" dirty="0"/>
              <a:t>Мероприятия проведены в марте, средства за них поступили в апреле. Мероприятия будут учтены в отчете за 1 квартал, поступления по этим мероприятиям будут учтены в отчете за полугодие (2 квартал).</a:t>
            </a:r>
          </a:p>
        </p:txBody>
      </p:sp>
    </p:spTree>
    <p:extLst>
      <p:ext uri="{BB962C8B-B14F-4D97-AF65-F5344CB8AC3E}">
        <p14:creationId xmlns:p14="http://schemas.microsoft.com/office/powerpoint/2010/main" val="28162530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7768"/>
            <a:ext cx="12192000" cy="1474573"/>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76711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C3FCEC5B-8455-4FC4-8DF6-5A1B68C44F0E}"/>
              </a:ext>
            </a:extLst>
          </p:cNvPr>
          <p:cNvPicPr>
            <a:picLocks noChangeAspect="1"/>
          </p:cNvPicPr>
          <p:nvPr/>
        </p:nvPicPr>
        <p:blipFill>
          <a:blip r:embed="rId2"/>
          <a:stretch>
            <a:fillRect/>
          </a:stretch>
        </p:blipFill>
        <p:spPr>
          <a:xfrm>
            <a:off x="303478" y="234327"/>
            <a:ext cx="773656" cy="938059"/>
          </a:xfrm>
          <a:prstGeom prst="rect">
            <a:avLst/>
          </a:prstGeom>
        </p:spPr>
      </p:pic>
      <p:sp>
        <p:nvSpPr>
          <p:cNvPr id="12"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2" name="Прямоугольник 1"/>
          <p:cNvSpPr/>
          <p:nvPr/>
        </p:nvSpPr>
        <p:spPr>
          <a:xfrm>
            <a:off x="1704221" y="251565"/>
            <a:ext cx="9860692" cy="1323439"/>
          </a:xfrm>
          <a:prstGeom prst="rect">
            <a:avLst/>
          </a:prstGeom>
        </p:spPr>
        <p:txBody>
          <a:bodyPr wrap="square">
            <a:spAutoFit/>
          </a:bodyPr>
          <a:lstStyle/>
          <a:p>
            <a:r>
              <a:rPr lang="ru-RU" sz="2800" b="1" dirty="0">
                <a:solidFill>
                  <a:schemeClr val="accent1">
                    <a:lumMod val="50000"/>
                  </a:schemeClr>
                </a:solidFill>
              </a:rPr>
              <a:t>Частые вопросы по заполнению формы 1-ПК</a:t>
            </a:r>
          </a:p>
          <a:p>
            <a:r>
              <a:rPr lang="ru-RU" sz="2800" b="1" dirty="0">
                <a:solidFill>
                  <a:schemeClr val="accent1">
                    <a:lumMod val="50000"/>
                  </a:schemeClr>
                </a:solidFill>
              </a:rPr>
              <a:t>Вопросы к разделу 3 формы Мониторинга № 1-ПК</a:t>
            </a:r>
          </a:p>
          <a:p>
            <a:endParaRPr lang="ru-RU" sz="2400" b="1" dirty="0">
              <a:solidFill>
                <a:schemeClr val="accent1">
                  <a:lumMod val="50000"/>
                </a:schemeClr>
              </a:solidFill>
              <a:latin typeface="Times New Roman" panose="02020603050405020304" pitchFamily="18" charset="0"/>
              <a:ea typeface="Calibri" panose="020F0502020204030204" pitchFamily="34" charset="0"/>
            </a:endParaRPr>
          </a:p>
        </p:txBody>
      </p:sp>
      <p:cxnSp>
        <p:nvCxnSpPr>
          <p:cNvPr id="11" name="Прямая соединительная линия 10">
            <a:extLst>
              <a:ext uri="{FF2B5EF4-FFF2-40B4-BE49-F238E27FC236}">
                <a16:creationId xmlns:a16="http://schemas.microsoft.com/office/drawing/2014/main" xmlns="" id="{E8C58D1E-DBC8-4651-9474-932481980902}"/>
              </a:ext>
            </a:extLst>
          </p:cNvPr>
          <p:cNvCxnSpPr>
            <a:cxnSpLocks/>
          </p:cNvCxnSpPr>
          <p:nvPr/>
        </p:nvCxnSpPr>
        <p:spPr>
          <a:xfrm>
            <a:off x="1328286" y="1172386"/>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3" name="Прямоугольник 2">
            <a:extLst>
              <a:ext uri="{FF2B5EF4-FFF2-40B4-BE49-F238E27FC236}">
                <a16:creationId xmlns:a16="http://schemas.microsoft.com/office/drawing/2014/main" xmlns="" id="{07B1C1BA-B99D-458C-95B6-262CB9C57615}"/>
              </a:ext>
            </a:extLst>
          </p:cNvPr>
          <p:cNvSpPr/>
          <p:nvPr/>
        </p:nvSpPr>
        <p:spPr>
          <a:xfrm>
            <a:off x="825807" y="2545840"/>
            <a:ext cx="11184612" cy="3782061"/>
          </a:xfrm>
          <a:prstGeom prst="rect">
            <a:avLst/>
          </a:prstGeom>
        </p:spPr>
        <p:txBody>
          <a:bodyPr wrap="square">
            <a:spAutoFit/>
          </a:bodyPr>
          <a:lstStyle/>
          <a:p>
            <a:pPr>
              <a:lnSpc>
                <a:spcPct val="150000"/>
              </a:lnSpc>
            </a:pPr>
            <a:r>
              <a:rPr lang="ru-RU" b="1" dirty="0">
                <a:latin typeface="Times New Roman" panose="02020603050405020304" pitchFamily="18" charset="0"/>
                <a:ea typeface="Times New Roman" panose="02020603050405020304" pitchFamily="18" charset="0"/>
              </a:rPr>
              <a:t/>
            </a:r>
            <a:br>
              <a:rPr lang="ru-RU" b="1" dirty="0">
                <a:latin typeface="Times New Roman" panose="02020603050405020304" pitchFamily="18" charset="0"/>
                <a:ea typeface="Times New Roman" panose="02020603050405020304" pitchFamily="18" charset="0"/>
              </a:rPr>
            </a:br>
            <a:r>
              <a:rPr lang="ru-RU" b="1" dirty="0">
                <a:latin typeface="Times New Roman" panose="02020603050405020304" pitchFamily="18" charset="0"/>
                <a:ea typeface="Times New Roman" panose="02020603050405020304" pitchFamily="18" charset="0"/>
              </a:rPr>
              <a:t>ОТВЕТ:</a:t>
            </a:r>
            <a:r>
              <a:rPr lang="ru-RU" dirty="0">
                <a:latin typeface="Times New Roman" panose="02020603050405020304" pitchFamily="18" charset="0"/>
                <a:ea typeface="Times New Roman" panose="02020603050405020304" pitchFamily="18" charset="0"/>
              </a:rPr>
              <a:t> В пункте 11 строке 3 указываются данные о поступлениях от реализации билетов на платной основе. Отражается сумма, полученная от продажи билетов на мероприятия после проведения мероприятий. Для мероприятий, проводимых организацией на условиях гарантированной оплаты (бланки строгой отчетности не принадлежат организации), включается сумма полученной гарантийной оплаты. При этом организация, принимающая коллектив на гарантию или арендующая помещения для проведения мероприятий своими силами, в своем отчете в эту строку включает сумму сборов, полученных от продажи билетов.</a:t>
            </a:r>
          </a:p>
          <a:p>
            <a:pPr>
              <a:lnSpc>
                <a:spcPct val="150000"/>
              </a:lnSpc>
            </a:pPr>
            <a:r>
              <a:rPr lang="ru-RU" dirty="0">
                <a:latin typeface="Times New Roman" panose="02020603050405020304" pitchFamily="18" charset="0"/>
                <a:ea typeface="Times New Roman" panose="02020603050405020304" pitchFamily="18" charset="0"/>
              </a:rPr>
              <a:t/>
            </a:r>
            <a:br>
              <a:rPr lang="ru-RU" dirty="0">
                <a:latin typeface="Times New Roman" panose="02020603050405020304" pitchFamily="18" charset="0"/>
                <a:ea typeface="Times New Roman" panose="02020603050405020304" pitchFamily="18" charset="0"/>
              </a:rPr>
            </a:br>
            <a:endParaRPr lang="ru-RU" dirty="0">
              <a:latin typeface="Times New Roman" panose="02020603050405020304" pitchFamily="18" charset="0"/>
              <a:ea typeface="Times New Roman" panose="02020603050405020304" pitchFamily="18" charset="0"/>
            </a:endParaRPr>
          </a:p>
        </p:txBody>
      </p:sp>
      <p:sp>
        <p:nvSpPr>
          <p:cNvPr id="4" name="Прямоугольник 3">
            <a:extLst>
              <a:ext uri="{FF2B5EF4-FFF2-40B4-BE49-F238E27FC236}">
                <a16:creationId xmlns:a16="http://schemas.microsoft.com/office/drawing/2014/main" xmlns="" id="{2B71C197-EDA9-454F-B0D7-796DEF60DFF8}"/>
              </a:ext>
            </a:extLst>
          </p:cNvPr>
          <p:cNvSpPr/>
          <p:nvPr/>
        </p:nvSpPr>
        <p:spPr>
          <a:xfrm>
            <a:off x="825807" y="1556837"/>
            <a:ext cx="11003559" cy="1289071"/>
          </a:xfrm>
          <a:prstGeom prst="rect">
            <a:avLst/>
          </a:prstGeom>
        </p:spPr>
        <p:txBody>
          <a:bodyPr wrap="square">
            <a:spAutoFit/>
          </a:bodyPr>
          <a:lstStyle/>
          <a:p>
            <a:pPr>
              <a:lnSpc>
                <a:spcPct val="150000"/>
              </a:lnSpc>
            </a:pPr>
            <a:r>
              <a:rPr lang="ru-RU" b="1" dirty="0">
                <a:latin typeface="Times New Roman" panose="02020603050405020304" pitchFamily="18" charset="0"/>
                <a:ea typeface="Times New Roman" panose="02020603050405020304" pitchFamily="18" charset="0"/>
              </a:rPr>
              <a:t/>
            </a:r>
            <a:br>
              <a:rPr lang="ru-RU" b="1" dirty="0">
                <a:latin typeface="Times New Roman" panose="02020603050405020304" pitchFamily="18" charset="0"/>
                <a:ea typeface="Times New Roman" panose="02020603050405020304" pitchFamily="18" charset="0"/>
              </a:rPr>
            </a:br>
            <a:r>
              <a:rPr lang="ru-RU" b="1" dirty="0">
                <a:latin typeface="Times New Roman" panose="02020603050405020304" pitchFamily="18" charset="0"/>
                <a:ea typeface="Times New Roman" panose="02020603050405020304" pitchFamily="18" charset="0"/>
              </a:rPr>
              <a:t>ВОПРОС</a:t>
            </a:r>
            <a:r>
              <a:rPr lang="ru-RU" dirty="0">
                <a:latin typeface="Times New Roman" panose="02020603050405020304" pitchFamily="18" charset="0"/>
                <a:ea typeface="Times New Roman" panose="02020603050405020304" pitchFamily="18" charset="0"/>
              </a:rPr>
              <a:t>: Уточните пункт 11 в Указаниях : Отражается сумма, полученная от проведения мероприятий (как быть с проданными абонементами - мероприятия еще не проведены).</a:t>
            </a:r>
          </a:p>
        </p:txBody>
      </p:sp>
    </p:spTree>
    <p:extLst>
      <p:ext uri="{BB962C8B-B14F-4D97-AF65-F5344CB8AC3E}">
        <p14:creationId xmlns:p14="http://schemas.microsoft.com/office/powerpoint/2010/main" val="42168898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0">
            <a:extLst>
              <a:ext uri="{FF2B5EF4-FFF2-40B4-BE49-F238E27FC236}">
                <a16:creationId xmlns:a16="http://schemas.microsoft.com/office/drawing/2014/main" xmlns="" id="{8A760F2A-6E5E-4319-971C-8BAAD933CC19}"/>
              </a:ext>
            </a:extLst>
          </p:cNvPr>
          <p:cNvSpPr/>
          <p:nvPr/>
        </p:nvSpPr>
        <p:spPr>
          <a:xfrm>
            <a:off x="0" y="361524"/>
            <a:ext cx="10871569" cy="3331964"/>
          </a:xfrm>
          <a:prstGeom prst="rect">
            <a:avLst/>
          </a:prstGeom>
          <a:noFill/>
          <a:ln/>
        </p:spPr>
        <p:txBody>
          <a:bodyPr wrap="square" lIns="0" tIns="0" rIns="0" bIns="0" rtlCol="0" anchor="t"/>
          <a:lstStyle/>
          <a:p>
            <a:pPr algn="ctr"/>
            <a:r>
              <a:rPr lang="ru-RU" sz="3200" b="0" i="0" dirty="0">
                <a:solidFill>
                  <a:srgbClr val="212529"/>
                </a:solidFill>
                <a:effectLst/>
                <a:latin typeface="PT Serif" panose="020A0603040505020204" pitchFamily="18" charset="-52"/>
              </a:rPr>
              <a:t>УМЦ «Байкал»</a:t>
            </a:r>
            <a:endParaRPr lang="en-US" sz="3200" b="1" dirty="0">
              <a:solidFill>
                <a:srgbClr val="002060"/>
              </a:solidFill>
              <a:latin typeface="Times New Roman" panose="02020603050405020304" pitchFamily="18" charset="0"/>
              <a:cs typeface="Times New Roman" panose="02020603050405020304" pitchFamily="18" charset="0"/>
            </a:endParaRPr>
          </a:p>
        </p:txBody>
      </p:sp>
      <p:pic>
        <p:nvPicPr>
          <p:cNvPr id="6" name="Рисунок 5">
            <a:extLst>
              <a:ext uri="{FF2B5EF4-FFF2-40B4-BE49-F238E27FC236}">
                <a16:creationId xmlns:a16="http://schemas.microsoft.com/office/drawing/2014/main" xmlns="" id="{C739BBC7-C53C-4472-83FE-3D0B915E1C1F}"/>
              </a:ext>
            </a:extLst>
          </p:cNvPr>
          <p:cNvPicPr/>
          <p:nvPr/>
        </p:nvPicPr>
        <p:blipFill>
          <a:blip r:embed="rId2" cstate="print">
            <a:extLst>
              <a:ext uri="{28A0092B-C50C-407E-A947-70E740481C1C}">
                <a14:useLocalDpi xmlns:a14="http://schemas.microsoft.com/office/drawing/2010/main" val="0"/>
              </a:ext>
            </a:extLst>
          </a:blip>
          <a:srcRect/>
          <a:stretch/>
        </p:blipFill>
        <p:spPr bwMode="auto">
          <a:xfrm>
            <a:off x="533177" y="1845309"/>
            <a:ext cx="1269744" cy="1113551"/>
          </a:xfrm>
          <a:prstGeom prst="rect">
            <a:avLst/>
          </a:prstGeom>
          <a:noFill/>
          <a:ln>
            <a:noFill/>
          </a:ln>
        </p:spPr>
      </p:pic>
      <p:sp>
        <p:nvSpPr>
          <p:cNvPr id="9" name="Rectangle 6">
            <a:extLst>
              <a:ext uri="{FF2B5EF4-FFF2-40B4-BE49-F238E27FC236}">
                <a16:creationId xmlns:a16="http://schemas.microsoft.com/office/drawing/2014/main" xmlns="" id="{76B44D10-D46B-499D-A59C-BBB89826EBA0}"/>
              </a:ext>
            </a:extLst>
          </p:cNvPr>
          <p:cNvSpPr>
            <a:spLocks noChangeArrowheads="1"/>
          </p:cNvSpPr>
          <p:nvPr/>
        </p:nvSpPr>
        <p:spPr bwMode="auto">
          <a:xfrm>
            <a:off x="2028823" y="2134510"/>
            <a:ext cx="4762774"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i="0" u="none" strike="noStrike" cap="none" normalizeH="0" baseline="0" dirty="0">
                <a:ln>
                  <a:noFill/>
                </a:ln>
                <a:solidFill>
                  <a:srgbClr val="002060"/>
                </a:solidFill>
                <a:effectLst/>
                <a:latin typeface="Times New Roman" panose="02020603050405020304" pitchFamily="18" charset="0"/>
                <a:ea typeface="Calibri" pitchFamily="34" charset="0"/>
                <a:cs typeface="Times New Roman" panose="02020603050405020304" pitchFamily="18" charset="0"/>
              </a:rPr>
              <a:t>Официальный сайт УМЦ «Байкал»</a:t>
            </a:r>
          </a:p>
          <a:p>
            <a:pPr eaLnBrk="0" fontAlgn="base" hangingPunct="0">
              <a:spcBef>
                <a:spcPct val="0"/>
              </a:spcBef>
              <a:spcAft>
                <a:spcPct val="0"/>
              </a:spcAft>
            </a:pPr>
            <a:r>
              <a:rPr lang="en-US" sz="2000" dirty="0">
                <a:solidFill>
                  <a:srgbClr val="002060"/>
                </a:solidFill>
                <a:latin typeface="Times New Roman" panose="02020603050405020304" pitchFamily="18" charset="0"/>
                <a:cs typeface="Times New Roman" panose="02020603050405020304" pitchFamily="18" charset="0"/>
              </a:rPr>
              <a:t>https://umcki-baikal.ru/</a:t>
            </a:r>
            <a:endParaRPr kumimoji="0" lang="ru-RU" sz="2800" i="0" u="none" strike="noStrike" cap="none" normalizeH="0" baseline="0" dirty="0">
              <a:ln>
                <a:noFill/>
              </a:ln>
              <a:solidFill>
                <a:srgbClr val="002060"/>
              </a:solidFill>
              <a:effectLst/>
              <a:cs typeface="Arial" pitchFamily="34" charset="0"/>
            </a:endParaRPr>
          </a:p>
        </p:txBody>
      </p:sp>
      <p:pic>
        <p:nvPicPr>
          <p:cNvPr id="10" name="Рисунок 9">
            <a:extLst>
              <a:ext uri="{FF2B5EF4-FFF2-40B4-BE49-F238E27FC236}">
                <a16:creationId xmlns:a16="http://schemas.microsoft.com/office/drawing/2014/main" xmlns="" id="{E99FCEF0-4206-4FA5-9C93-136751B3D749}"/>
              </a:ext>
            </a:extLst>
          </p:cNvPr>
          <p:cNvPicPr/>
          <p:nvPr/>
        </p:nvPicPr>
        <p:blipFill>
          <a:blip r:embed="rId3" cstate="print">
            <a:extLst>
              <a:ext uri="{28A0092B-C50C-407E-A947-70E740481C1C}">
                <a14:useLocalDpi xmlns:a14="http://schemas.microsoft.com/office/drawing/2010/main" val="0"/>
              </a:ext>
            </a:extLst>
          </a:blip>
          <a:srcRect/>
          <a:stretch/>
        </p:blipFill>
        <p:spPr bwMode="auto">
          <a:xfrm>
            <a:off x="540824" y="3551487"/>
            <a:ext cx="1254592" cy="1113552"/>
          </a:xfrm>
          <a:prstGeom prst="rect">
            <a:avLst/>
          </a:prstGeom>
          <a:noFill/>
          <a:ln>
            <a:noFill/>
          </a:ln>
        </p:spPr>
      </p:pic>
      <p:pic>
        <p:nvPicPr>
          <p:cNvPr id="11" name="Рисунок 10">
            <a:extLst>
              <a:ext uri="{FF2B5EF4-FFF2-40B4-BE49-F238E27FC236}">
                <a16:creationId xmlns:a16="http://schemas.microsoft.com/office/drawing/2014/main" xmlns="" id="{1329B4A0-8B2C-46AF-BD83-35D7D32199B5}"/>
              </a:ext>
            </a:extLst>
          </p:cNvPr>
          <p:cNvPicPr/>
          <p:nvPr/>
        </p:nvPicPr>
        <p:blipFill>
          <a:blip r:embed="rId4" cstate="print">
            <a:extLst>
              <a:ext uri="{28A0092B-C50C-407E-A947-70E740481C1C}">
                <a14:useLocalDpi xmlns:a14="http://schemas.microsoft.com/office/drawing/2010/main" val="0"/>
              </a:ext>
            </a:extLst>
          </a:blip>
          <a:srcRect/>
          <a:stretch/>
        </p:blipFill>
        <p:spPr bwMode="auto">
          <a:xfrm>
            <a:off x="548329" y="5292790"/>
            <a:ext cx="1247087" cy="1203685"/>
          </a:xfrm>
          <a:prstGeom prst="rect">
            <a:avLst/>
          </a:prstGeom>
          <a:noFill/>
          <a:ln>
            <a:noFill/>
          </a:ln>
        </p:spPr>
      </p:pic>
      <p:sp>
        <p:nvSpPr>
          <p:cNvPr id="12" name="Прямоугольник 11">
            <a:extLst>
              <a:ext uri="{FF2B5EF4-FFF2-40B4-BE49-F238E27FC236}">
                <a16:creationId xmlns:a16="http://schemas.microsoft.com/office/drawing/2014/main" xmlns="" id="{4CEC4B24-3F48-439A-9C3E-DE0FC99636A5}"/>
              </a:ext>
            </a:extLst>
          </p:cNvPr>
          <p:cNvSpPr/>
          <p:nvPr/>
        </p:nvSpPr>
        <p:spPr>
          <a:xfrm>
            <a:off x="2044063" y="3744312"/>
            <a:ext cx="4699366" cy="707886"/>
          </a:xfrm>
          <a:prstGeom prst="rect">
            <a:avLst/>
          </a:prstGeom>
        </p:spPr>
        <p:txBody>
          <a:bodyPr wrap="square">
            <a:spAutoFit/>
          </a:bodyPr>
          <a:lstStyle/>
          <a:p>
            <a:r>
              <a:rPr lang="ru-RU" sz="2000" dirty="0">
                <a:solidFill>
                  <a:srgbClr val="002060"/>
                </a:solidFill>
                <a:latin typeface="Times New Roman" panose="02020603050405020304" pitchFamily="18" charset="0"/>
                <a:cs typeface="Times New Roman" panose="02020603050405020304" pitchFamily="18" charset="0"/>
              </a:rPr>
              <a:t>Сообщество УМЦ «Байкал» во «ВКонтакте» </a:t>
            </a:r>
            <a:r>
              <a:rPr lang="en-US" sz="2000" dirty="0">
                <a:solidFill>
                  <a:srgbClr val="002060"/>
                </a:solidFill>
                <a:latin typeface="Times New Roman" panose="02020603050405020304" pitchFamily="18" charset="0"/>
                <a:cs typeface="Times New Roman" panose="02020603050405020304" pitchFamily="18" charset="0"/>
              </a:rPr>
              <a:t>https://vk.com/umcbaikal</a:t>
            </a:r>
            <a:endParaRPr lang="ru-RU" sz="2000" dirty="0">
              <a:solidFill>
                <a:srgbClr val="002060"/>
              </a:solidFill>
              <a:latin typeface="Times New Roman" panose="02020603050405020304" pitchFamily="18" charset="0"/>
              <a:cs typeface="Times New Roman" panose="02020603050405020304" pitchFamily="18" charset="0"/>
            </a:endParaRPr>
          </a:p>
        </p:txBody>
      </p:sp>
      <p:sp>
        <p:nvSpPr>
          <p:cNvPr id="13" name="Rectangle 7">
            <a:extLst>
              <a:ext uri="{FF2B5EF4-FFF2-40B4-BE49-F238E27FC236}">
                <a16:creationId xmlns:a16="http://schemas.microsoft.com/office/drawing/2014/main" xmlns="" id="{525B0046-DD84-4952-B9FA-612466F66CF5}"/>
              </a:ext>
            </a:extLst>
          </p:cNvPr>
          <p:cNvSpPr>
            <a:spLocks noChangeArrowheads="1"/>
          </p:cNvSpPr>
          <p:nvPr/>
        </p:nvSpPr>
        <p:spPr bwMode="auto">
          <a:xfrm>
            <a:off x="2062161" y="5444864"/>
            <a:ext cx="6248402"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i="0" u="none" strike="noStrike" cap="none" normalizeH="0" baseline="0" dirty="0">
                <a:ln>
                  <a:noFill/>
                </a:ln>
                <a:solidFill>
                  <a:srgbClr val="002060"/>
                </a:solidFill>
                <a:effectLst/>
                <a:latin typeface="Times New Roman" panose="02020603050405020304" pitchFamily="18" charset="0"/>
                <a:ea typeface="Calibri" pitchFamily="34" charset="0"/>
                <a:cs typeface="Times New Roman" panose="02020603050405020304" pitchFamily="18" charset="0"/>
              </a:rPr>
              <a:t>Официальный сайт АИС «Статистика»</a:t>
            </a:r>
            <a:endParaRPr kumimoji="0" lang="ru-RU" sz="200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lvl="0" eaLnBrk="0" fontAlgn="base" hangingPunct="0">
              <a:spcBef>
                <a:spcPct val="0"/>
              </a:spcBef>
              <a:spcAft>
                <a:spcPct val="0"/>
              </a:spcAft>
            </a:pPr>
            <a:r>
              <a:rPr lang="en-US" sz="2000" dirty="0">
                <a:solidFill>
                  <a:srgbClr val="002060"/>
                </a:solidFill>
                <a:latin typeface="Times New Roman" panose="02020603050405020304" pitchFamily="18" charset="0"/>
                <a:cs typeface="Times New Roman" panose="02020603050405020304" pitchFamily="18" charset="0"/>
              </a:rPr>
              <a:t>https://statais.mkrf.ru/</a:t>
            </a:r>
            <a:endParaRPr kumimoji="0" lang="ru-RU" sz="200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p:txBody>
      </p:sp>
      <p:pic>
        <p:nvPicPr>
          <p:cNvPr id="14" name="Picture 2" descr="Picture background">
            <a:extLst>
              <a:ext uri="{FF2B5EF4-FFF2-40B4-BE49-F238E27FC236}">
                <a16:creationId xmlns:a16="http://schemas.microsoft.com/office/drawing/2014/main" xmlns="" id="{AC0EC121-6BA0-42CF-82BE-F1770AB3B8F9}"/>
              </a:ext>
            </a:extLst>
          </p:cNvPr>
          <p:cNvPicPr>
            <a:picLocks noChangeAspect="1" noChangeArrowheads="1"/>
          </p:cNvPicPr>
          <p:nvPr/>
        </p:nvPicPr>
        <p:blipFill>
          <a:blip r:embed="rId5" cstate="print">
            <a:duotone>
              <a:schemeClr val="accent1">
                <a:shade val="45000"/>
                <a:satMod val="135000"/>
              </a:schemeClr>
              <a:prstClr val="white"/>
            </a:duotone>
            <a:extLst>
              <a:ext uri="{BEBA8EAE-BF5A-486C-A8C5-ECC9F3942E4B}">
                <a14:imgProps xmlns:a14="http://schemas.microsoft.com/office/drawing/2010/main">
                  <a14:imgLayer r:embed="rId6">
                    <a14:imgEffect>
                      <a14:brightnessContrast bright="-40000" contrast="40000"/>
                    </a14:imgEffect>
                  </a14:imgLayer>
                </a14:imgProps>
              </a:ext>
            </a:extLst>
          </a:blip>
          <a:srcRect/>
          <a:stretch>
            <a:fillRect/>
          </a:stretch>
        </p:blipFill>
        <p:spPr bwMode="auto">
          <a:xfrm>
            <a:off x="7133716" y="2464898"/>
            <a:ext cx="809160" cy="809160"/>
          </a:xfrm>
          <a:prstGeom prst="rect">
            <a:avLst/>
          </a:prstGeom>
          <a:noFill/>
        </p:spPr>
      </p:pic>
      <p:sp>
        <p:nvSpPr>
          <p:cNvPr id="15" name="object 10">
            <a:extLst>
              <a:ext uri="{FF2B5EF4-FFF2-40B4-BE49-F238E27FC236}">
                <a16:creationId xmlns:a16="http://schemas.microsoft.com/office/drawing/2014/main" xmlns="" id="{A3632D46-D70F-45B5-8429-A886320AA11E}"/>
              </a:ext>
            </a:extLst>
          </p:cNvPr>
          <p:cNvSpPr txBox="1"/>
          <p:nvPr/>
        </p:nvSpPr>
        <p:spPr>
          <a:xfrm>
            <a:off x="7930178" y="2707040"/>
            <a:ext cx="3996267" cy="755762"/>
          </a:xfrm>
          <a:prstGeom prst="rect">
            <a:avLst/>
          </a:prstGeom>
        </p:spPr>
        <p:txBody>
          <a:bodyPr vert="horz" wrap="square" lIns="0" tIns="16933" rIns="0" bIns="0" rtlCol="0">
            <a:spAutoFit/>
          </a:bodyPr>
          <a:lstStyle/>
          <a:p>
            <a:pPr marL="16933">
              <a:spcBef>
                <a:spcPts val="133"/>
              </a:spcBef>
            </a:pPr>
            <a:r>
              <a:rPr lang="ru-RU" sz="2400" dirty="0">
                <a:solidFill>
                  <a:srgbClr val="002060"/>
                </a:solidFill>
                <a:latin typeface="Times New Roman" panose="02020603050405020304" pitchFamily="18" charset="0"/>
                <a:cs typeface="Times New Roman" panose="02020603050405020304" pitchFamily="18" charset="0"/>
              </a:rPr>
              <a:t>г. Иркутск</a:t>
            </a:r>
            <a:r>
              <a:rPr sz="2400" dirty="0">
                <a:solidFill>
                  <a:srgbClr val="002060"/>
                </a:solidFill>
                <a:latin typeface="Times New Roman" panose="02020603050405020304" pitchFamily="18" charset="0"/>
                <a:cs typeface="Times New Roman" panose="02020603050405020304" pitchFamily="18" charset="0"/>
              </a:rPr>
              <a:t>, </a:t>
            </a:r>
            <a:r>
              <a:rPr lang="ru-RU" sz="2400" dirty="0">
                <a:solidFill>
                  <a:srgbClr val="002060"/>
                </a:solidFill>
                <a:latin typeface="Times New Roman" panose="02020603050405020304" pitchFamily="18" charset="0"/>
                <a:cs typeface="Times New Roman" panose="02020603050405020304" pitchFamily="18" charset="0"/>
              </a:rPr>
              <a:t>ул. Декабрьских событий, 92А</a:t>
            </a:r>
            <a:endParaRPr sz="2400" dirty="0">
              <a:solidFill>
                <a:srgbClr val="002060"/>
              </a:solidFill>
              <a:latin typeface="Times New Roman" panose="02020603050405020304" pitchFamily="18" charset="0"/>
              <a:cs typeface="Times New Roman" panose="02020603050405020304" pitchFamily="18" charset="0"/>
            </a:endParaRPr>
          </a:p>
        </p:txBody>
      </p:sp>
      <p:pic>
        <p:nvPicPr>
          <p:cNvPr id="16" name="Picture 8" descr="Picture background">
            <a:extLst>
              <a:ext uri="{FF2B5EF4-FFF2-40B4-BE49-F238E27FC236}">
                <a16:creationId xmlns:a16="http://schemas.microsoft.com/office/drawing/2014/main" xmlns="" id="{4EC78645-9EDA-474E-BF7C-2CBE51BCA185}"/>
              </a:ext>
            </a:extLst>
          </p:cNvPr>
          <p:cNvPicPr>
            <a:picLocks noChangeAspect="1" noChangeArrowheads="1"/>
          </p:cNvPicPr>
          <p:nvPr/>
        </p:nvPicPr>
        <p:blipFill>
          <a:blip r:embed="rId7" cstate="print">
            <a:duotone>
              <a:schemeClr val="accent1">
                <a:shade val="45000"/>
                <a:satMod val="135000"/>
              </a:schemeClr>
              <a:prstClr val="white"/>
            </a:duotone>
          </a:blip>
          <a:srcRect/>
          <a:stretch>
            <a:fillRect/>
          </a:stretch>
        </p:blipFill>
        <p:spPr bwMode="auto">
          <a:xfrm>
            <a:off x="7196668" y="3632131"/>
            <a:ext cx="677476" cy="682811"/>
          </a:xfrm>
          <a:prstGeom prst="rect">
            <a:avLst/>
          </a:prstGeom>
          <a:noFill/>
        </p:spPr>
      </p:pic>
      <p:sp>
        <p:nvSpPr>
          <p:cNvPr id="17" name="object 9">
            <a:extLst>
              <a:ext uri="{FF2B5EF4-FFF2-40B4-BE49-F238E27FC236}">
                <a16:creationId xmlns:a16="http://schemas.microsoft.com/office/drawing/2014/main" xmlns="" id="{6FAD0957-28FE-42A2-9F71-86701B10C751}"/>
              </a:ext>
            </a:extLst>
          </p:cNvPr>
          <p:cNvSpPr txBox="1"/>
          <p:nvPr/>
        </p:nvSpPr>
        <p:spPr>
          <a:xfrm>
            <a:off x="8013444" y="4686688"/>
            <a:ext cx="3700722" cy="386430"/>
          </a:xfrm>
          <a:prstGeom prst="rect">
            <a:avLst/>
          </a:prstGeom>
        </p:spPr>
        <p:txBody>
          <a:bodyPr vert="horz" wrap="square" lIns="0" tIns="16933" rIns="0" bIns="0" rtlCol="0">
            <a:spAutoFit/>
          </a:bodyPr>
          <a:lstStyle/>
          <a:p>
            <a:pPr marL="16933">
              <a:spcBef>
                <a:spcPts val="133"/>
              </a:spcBef>
            </a:pPr>
            <a:r>
              <a:rPr lang="en-US" sz="2400" spc="-87" dirty="0">
                <a:solidFill>
                  <a:srgbClr val="002060"/>
                </a:solidFill>
                <a:latin typeface="Times New Roman" panose="02020603050405020304" pitchFamily="18" charset="0"/>
                <a:cs typeface="Times New Roman" panose="02020603050405020304" pitchFamily="18" charset="0"/>
              </a:rPr>
              <a:t>umc_baikal@mail.ru</a:t>
            </a:r>
            <a:endParaRPr lang="en-US" sz="2400" dirty="0">
              <a:solidFill>
                <a:srgbClr val="002060"/>
              </a:solidFill>
              <a:latin typeface="Times New Roman" panose="02020603050405020304" pitchFamily="18" charset="0"/>
              <a:cs typeface="Times New Roman" panose="02020603050405020304" pitchFamily="18" charset="0"/>
            </a:endParaRPr>
          </a:p>
        </p:txBody>
      </p:sp>
      <p:pic>
        <p:nvPicPr>
          <p:cNvPr id="18" name="Picture 5" descr="C:\Users\metod\Downloads\Рисунок1.png">
            <a:extLst>
              <a:ext uri="{FF2B5EF4-FFF2-40B4-BE49-F238E27FC236}">
                <a16:creationId xmlns:a16="http://schemas.microsoft.com/office/drawing/2014/main" xmlns="" id="{291D47DA-D634-4D99-A9BA-34F8D66A115E}"/>
              </a:ext>
            </a:extLst>
          </p:cNvPr>
          <p:cNvPicPr>
            <a:picLocks noChangeAspect="1" noChangeArrowheads="1"/>
          </p:cNvPicPr>
          <p:nvPr/>
        </p:nvPicPr>
        <p:blipFill>
          <a:blip r:embed="rId8">
            <a:duotone>
              <a:schemeClr val="accent1">
                <a:shade val="45000"/>
                <a:satMod val="135000"/>
              </a:schemeClr>
              <a:prstClr val="white"/>
            </a:duotone>
            <a:extLst>
              <a:ext uri="{BEBA8EAE-BF5A-486C-A8C5-ECC9F3942E4B}">
                <a14:imgProps xmlns:a14="http://schemas.microsoft.com/office/drawing/2010/main">
                  <a14:imgLayer r:embed="rId9">
                    <a14:imgEffect>
                      <a14:sharpenSoften amount="-50000"/>
                    </a14:imgEffect>
                  </a14:imgLayer>
                </a14:imgProps>
              </a:ext>
            </a:extLst>
          </a:blip>
          <a:srcRect/>
          <a:stretch>
            <a:fillRect/>
          </a:stretch>
        </p:blipFill>
        <p:spPr bwMode="auto">
          <a:xfrm>
            <a:off x="7241933" y="4580003"/>
            <a:ext cx="712788" cy="712788"/>
          </a:xfrm>
          <a:prstGeom prst="rect">
            <a:avLst/>
          </a:prstGeom>
          <a:noFill/>
        </p:spPr>
      </p:pic>
      <p:sp>
        <p:nvSpPr>
          <p:cNvPr id="19" name="object 15">
            <a:extLst>
              <a:ext uri="{FF2B5EF4-FFF2-40B4-BE49-F238E27FC236}">
                <a16:creationId xmlns:a16="http://schemas.microsoft.com/office/drawing/2014/main" xmlns="" id="{2F36ACAB-3973-4DF6-8797-0ADFE843ED7F}"/>
              </a:ext>
            </a:extLst>
          </p:cNvPr>
          <p:cNvSpPr txBox="1"/>
          <p:nvPr/>
        </p:nvSpPr>
        <p:spPr>
          <a:xfrm>
            <a:off x="8013444" y="3754070"/>
            <a:ext cx="3637732" cy="386430"/>
          </a:xfrm>
          <a:prstGeom prst="rect">
            <a:avLst/>
          </a:prstGeom>
        </p:spPr>
        <p:txBody>
          <a:bodyPr vert="horz" wrap="square" lIns="0" tIns="16933" rIns="0" bIns="0" rtlCol="0">
            <a:spAutoFit/>
          </a:bodyPr>
          <a:lstStyle/>
          <a:p>
            <a:pPr marL="16933">
              <a:spcBef>
                <a:spcPts val="133"/>
              </a:spcBef>
            </a:pPr>
            <a:r>
              <a:rPr lang="ru-RU" sz="2400" spc="-173" dirty="0">
                <a:solidFill>
                  <a:srgbClr val="002060"/>
                </a:solidFill>
                <a:latin typeface="Times New Roman" panose="02020603050405020304" pitchFamily="18" charset="0"/>
                <a:cs typeface="Times New Roman" panose="02020603050405020304" pitchFamily="18" charset="0"/>
              </a:rPr>
              <a:t>8 (3952) 29-42-58</a:t>
            </a:r>
            <a:endParaRPr sz="2400" dirty="0">
              <a:solidFill>
                <a:srgbClr val="002060"/>
              </a:solidFill>
              <a:latin typeface="Times New Roman" panose="02020603050405020304" pitchFamily="18" charset="0"/>
              <a:cs typeface="Times New Roman" panose="02020603050405020304" pitchFamily="18" charset="0"/>
            </a:endParaRPr>
          </a:p>
        </p:txBody>
      </p:sp>
      <p:sp>
        <p:nvSpPr>
          <p:cNvPr id="20" name="Right Triangle 14">
            <a:extLst>
              <a:ext uri="{FF2B5EF4-FFF2-40B4-BE49-F238E27FC236}">
                <a16:creationId xmlns:a16="http://schemas.microsoft.com/office/drawing/2014/main" xmlns="" id="{F5F63B6F-DD0C-405D-B32C-B8AC23D799C8}"/>
              </a:ext>
            </a:extLst>
          </p:cNvPr>
          <p:cNvSpPr/>
          <p:nvPr/>
        </p:nvSpPr>
        <p:spPr bwMode="auto">
          <a:xfrm rot="16200000">
            <a:off x="11193976" y="5894659"/>
            <a:ext cx="914400" cy="914400"/>
          </a:xfrm>
          <a:prstGeom prst="rtTriangle">
            <a:avLst/>
          </a:prstGeom>
          <a:solidFill>
            <a:srgbClr val="2F5597"/>
          </a:solidFill>
          <a:ln w="9525">
            <a:solidFill>
              <a:srgbClr val="2F5597"/>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pic>
        <p:nvPicPr>
          <p:cNvPr id="21" name="Рисунок 20">
            <a:extLst>
              <a:ext uri="{FF2B5EF4-FFF2-40B4-BE49-F238E27FC236}">
                <a16:creationId xmlns:a16="http://schemas.microsoft.com/office/drawing/2014/main" xmlns="" id="{10324B7E-9509-40A8-9911-C70BB2F8F59B}"/>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11028" y="119907"/>
            <a:ext cx="1193959" cy="1196021"/>
          </a:xfrm>
          <a:prstGeom prst="rect">
            <a:avLst/>
          </a:prstGeom>
        </p:spPr>
      </p:pic>
    </p:spTree>
    <p:extLst>
      <p:ext uri="{BB962C8B-B14F-4D97-AF65-F5344CB8AC3E}">
        <p14:creationId xmlns:p14="http://schemas.microsoft.com/office/powerpoint/2010/main" val="1888705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41187"/>
            <a:ext cx="12192000" cy="1375717"/>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76711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sp>
        <p:nvSpPr>
          <p:cNvPr id="5" name="Прямоугольник 4">
            <a:extLst>
              <a:ext uri="{FF2B5EF4-FFF2-40B4-BE49-F238E27FC236}">
                <a16:creationId xmlns:a16="http://schemas.microsoft.com/office/drawing/2014/main" xmlns="" id="{1EA23CC9-0BD2-4F2C-8043-85699B0C8C71}"/>
              </a:ext>
            </a:extLst>
          </p:cNvPr>
          <p:cNvSpPr/>
          <p:nvPr/>
        </p:nvSpPr>
        <p:spPr>
          <a:xfrm>
            <a:off x="1602750" y="551755"/>
            <a:ext cx="9505056" cy="962379"/>
          </a:xfrm>
          <a:prstGeom prst="rect">
            <a:avLst/>
          </a:prstGeom>
        </p:spPr>
        <p:txBody>
          <a:bodyPr wrap="square">
            <a:spAutoFit/>
          </a:bodyPr>
          <a:lstStyle/>
          <a:p>
            <a:pPr algn="ctr"/>
            <a:endParaRPr lang="ru-RU" sz="28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pPr>
            <a:endParaRPr lang="ru-RU" sz="2667"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xmlns="" id="{F0A59D31-243E-4812-B5CE-A1A77EBF4094}"/>
              </a:ext>
            </a:extLst>
          </p:cNvPr>
          <p:cNvSpPr/>
          <p:nvPr/>
        </p:nvSpPr>
        <p:spPr>
          <a:xfrm>
            <a:off x="491067" y="1646846"/>
            <a:ext cx="11045699" cy="369332"/>
          </a:xfrm>
          <a:prstGeom prst="rect">
            <a:avLst/>
          </a:prstGeom>
        </p:spPr>
        <p:txBody>
          <a:bodyPr wrap="square">
            <a:spAutoFit/>
          </a:bodyPr>
          <a:lstStyle/>
          <a:p>
            <a:pPr marR="86360" lvl="0" algn="just">
              <a:spcBef>
                <a:spcPts val="5"/>
              </a:spcBef>
              <a:spcAft>
                <a:spcPts val="0"/>
              </a:spcAft>
              <a:buSzPts val="1400"/>
            </a:pPr>
            <a:endParaRPr lang="ru-RU" sz="1800" b="1" dirty="0">
              <a:effectLst/>
              <a:latin typeface="Times New Roman" panose="02020603050405020304" pitchFamily="18" charset="0"/>
              <a:ea typeface="Times New Roman" panose="02020603050405020304" pitchFamily="18" charset="0"/>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7F5B0C8F-306E-4B6A-935B-DBA900D65ABE}"/>
              </a:ext>
            </a:extLst>
          </p:cNvPr>
          <p:cNvPicPr>
            <a:picLocks noChangeAspect="1"/>
          </p:cNvPicPr>
          <p:nvPr/>
        </p:nvPicPr>
        <p:blipFill>
          <a:blip r:embed="rId2"/>
          <a:stretch>
            <a:fillRect/>
          </a:stretch>
        </p:blipFill>
        <p:spPr>
          <a:xfrm>
            <a:off x="303478" y="234327"/>
            <a:ext cx="773656" cy="938059"/>
          </a:xfrm>
          <a:prstGeom prst="rect">
            <a:avLst/>
          </a:prstGeom>
        </p:spPr>
      </p:pic>
      <p:sp>
        <p:nvSpPr>
          <p:cNvPr id="9" name="Прямоугольник 8"/>
          <p:cNvSpPr/>
          <p:nvPr/>
        </p:nvSpPr>
        <p:spPr>
          <a:xfrm>
            <a:off x="1602750" y="469961"/>
            <a:ext cx="9860692" cy="523220"/>
          </a:xfrm>
          <a:prstGeom prst="rect">
            <a:avLst/>
          </a:prstGeom>
        </p:spPr>
        <p:txBody>
          <a:bodyPr wrap="square">
            <a:spAutoFit/>
          </a:bodyPr>
          <a:lstStyle/>
          <a:p>
            <a:r>
              <a:rPr lang="ru-RU" sz="2800" b="1" dirty="0">
                <a:solidFill>
                  <a:schemeClr val="accent1">
                    <a:lumMod val="50000"/>
                  </a:schemeClr>
                </a:solidFill>
              </a:rPr>
              <a:t>ID учреждения на </a:t>
            </a:r>
            <a:r>
              <a:rPr lang="ru-RU" sz="2800" b="1" dirty="0" err="1">
                <a:solidFill>
                  <a:schemeClr val="accent1">
                    <a:lumMod val="50000"/>
                  </a:schemeClr>
                </a:solidFill>
              </a:rPr>
              <a:t>PRO.Культура.РФ</a:t>
            </a:r>
            <a:r>
              <a:rPr lang="ru-RU" sz="2800" b="1" dirty="0">
                <a:solidFill>
                  <a:schemeClr val="accent1">
                    <a:lumMod val="50000"/>
                  </a:schemeClr>
                </a:solidFill>
              </a:rPr>
              <a:t> </a:t>
            </a:r>
          </a:p>
        </p:txBody>
      </p:sp>
      <p:cxnSp>
        <p:nvCxnSpPr>
          <p:cNvPr id="12" name="Прямая соединительная линия 11">
            <a:extLst>
              <a:ext uri="{FF2B5EF4-FFF2-40B4-BE49-F238E27FC236}">
                <a16:creationId xmlns:a16="http://schemas.microsoft.com/office/drawing/2014/main" xmlns="" id="{E8C58D1E-DBC8-4651-9474-932481980902}"/>
              </a:ext>
            </a:extLst>
          </p:cNvPr>
          <p:cNvCxnSpPr>
            <a:cxnSpLocks/>
          </p:cNvCxnSpPr>
          <p:nvPr/>
        </p:nvCxnSpPr>
        <p:spPr>
          <a:xfrm>
            <a:off x="1328286" y="1188434"/>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13"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pic>
        <p:nvPicPr>
          <p:cNvPr id="4" name="Рисунок 3">
            <a:extLst>
              <a:ext uri="{FF2B5EF4-FFF2-40B4-BE49-F238E27FC236}">
                <a16:creationId xmlns:a16="http://schemas.microsoft.com/office/drawing/2014/main" xmlns="" id="{5ED5C77A-2BED-4772-863D-25CB5CD3BE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789" y="1684366"/>
            <a:ext cx="11637144" cy="1265505"/>
          </a:xfrm>
          <a:prstGeom prst="rect">
            <a:avLst/>
          </a:prstGeom>
        </p:spPr>
      </p:pic>
      <p:sp>
        <p:nvSpPr>
          <p:cNvPr id="7" name="Прямоугольник 6">
            <a:extLst>
              <a:ext uri="{FF2B5EF4-FFF2-40B4-BE49-F238E27FC236}">
                <a16:creationId xmlns:a16="http://schemas.microsoft.com/office/drawing/2014/main" xmlns="" id="{6DC77EEA-8355-4C87-A29F-471953DF1692}"/>
              </a:ext>
            </a:extLst>
          </p:cNvPr>
          <p:cNvSpPr/>
          <p:nvPr/>
        </p:nvSpPr>
        <p:spPr>
          <a:xfrm>
            <a:off x="63789" y="4126294"/>
            <a:ext cx="3679854" cy="369332"/>
          </a:xfrm>
          <a:prstGeom prst="rect">
            <a:avLst/>
          </a:prstGeom>
        </p:spPr>
        <p:txBody>
          <a:bodyPr wrap="none">
            <a:spAutoFit/>
          </a:bodyPr>
          <a:lstStyle/>
          <a:p>
            <a:r>
              <a:rPr lang="en-US" dirty="0"/>
              <a:t>ID </a:t>
            </a:r>
            <a:r>
              <a:rPr lang="ru-RU" dirty="0"/>
              <a:t>учреждения на </a:t>
            </a:r>
            <a:r>
              <a:rPr lang="en-US" dirty="0"/>
              <a:t>PRO.</a:t>
            </a:r>
            <a:r>
              <a:rPr lang="ru-RU" dirty="0" err="1"/>
              <a:t>Культура.РФ</a:t>
            </a:r>
            <a:r>
              <a:rPr lang="ru-RU" dirty="0"/>
              <a:t> </a:t>
            </a:r>
          </a:p>
        </p:txBody>
      </p:sp>
      <p:cxnSp>
        <p:nvCxnSpPr>
          <p:cNvPr id="15" name="Прямая со стрелкой 14">
            <a:extLst>
              <a:ext uri="{FF2B5EF4-FFF2-40B4-BE49-F238E27FC236}">
                <a16:creationId xmlns:a16="http://schemas.microsoft.com/office/drawing/2014/main" xmlns="" id="{1398EC1B-5381-437F-8C05-E5F13C98903A}"/>
              </a:ext>
            </a:extLst>
          </p:cNvPr>
          <p:cNvCxnSpPr>
            <a:cxnSpLocks/>
            <a:stCxn id="7" idx="0"/>
          </p:cNvCxnSpPr>
          <p:nvPr/>
        </p:nvCxnSpPr>
        <p:spPr>
          <a:xfrm flipV="1">
            <a:off x="1903716" y="2690836"/>
            <a:ext cx="0" cy="143545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7" name="Прямоугольник 16">
            <a:extLst>
              <a:ext uri="{FF2B5EF4-FFF2-40B4-BE49-F238E27FC236}">
                <a16:creationId xmlns:a16="http://schemas.microsoft.com/office/drawing/2014/main" xmlns="" id="{E2897DAE-F2C2-4A96-9769-2DB0206966D2}"/>
              </a:ext>
            </a:extLst>
          </p:cNvPr>
          <p:cNvSpPr/>
          <p:nvPr/>
        </p:nvSpPr>
        <p:spPr>
          <a:xfrm>
            <a:off x="6755415" y="3116034"/>
            <a:ext cx="2241896" cy="584775"/>
          </a:xfrm>
          <a:prstGeom prst="rect">
            <a:avLst/>
          </a:prstGeom>
        </p:spPr>
        <p:txBody>
          <a:bodyPr wrap="none">
            <a:spAutoFit/>
          </a:bodyPr>
          <a:lstStyle/>
          <a:p>
            <a:r>
              <a:rPr lang="ru-RU" sz="3200" b="1" dirty="0">
                <a:solidFill>
                  <a:srgbClr val="FF0000"/>
                </a:solidFill>
              </a:rPr>
              <a:t>Как найти ?</a:t>
            </a:r>
          </a:p>
        </p:txBody>
      </p:sp>
      <p:sp>
        <p:nvSpPr>
          <p:cNvPr id="18" name="Прямоугольник 17">
            <a:extLst>
              <a:ext uri="{FF2B5EF4-FFF2-40B4-BE49-F238E27FC236}">
                <a16:creationId xmlns:a16="http://schemas.microsoft.com/office/drawing/2014/main" xmlns="" id="{1ADEB2FD-4FEB-4B9C-856C-277D05E85D47}"/>
              </a:ext>
            </a:extLst>
          </p:cNvPr>
          <p:cNvSpPr/>
          <p:nvPr/>
        </p:nvSpPr>
        <p:spPr>
          <a:xfrm>
            <a:off x="5385613" y="4465616"/>
            <a:ext cx="5100627" cy="369332"/>
          </a:xfrm>
          <a:prstGeom prst="rect">
            <a:avLst/>
          </a:prstGeom>
        </p:spPr>
        <p:txBody>
          <a:bodyPr wrap="none">
            <a:spAutoFit/>
          </a:bodyPr>
          <a:lstStyle/>
          <a:p>
            <a:r>
              <a:rPr lang="ru-RU" dirty="0"/>
              <a:t>Личный кабинет</a:t>
            </a:r>
            <a:r>
              <a:rPr lang="en-US" dirty="0"/>
              <a:t> </a:t>
            </a:r>
            <a:r>
              <a:rPr lang="ru-RU" dirty="0"/>
              <a:t>учреждения на </a:t>
            </a:r>
            <a:r>
              <a:rPr lang="en-US" dirty="0"/>
              <a:t>PRO.</a:t>
            </a:r>
            <a:r>
              <a:rPr lang="ru-RU" dirty="0" err="1"/>
              <a:t>Культура.РФ</a:t>
            </a:r>
            <a:r>
              <a:rPr lang="ru-RU" dirty="0"/>
              <a:t> </a:t>
            </a:r>
          </a:p>
        </p:txBody>
      </p:sp>
      <p:sp>
        <p:nvSpPr>
          <p:cNvPr id="19" name="Прямоугольник 18">
            <a:extLst>
              <a:ext uri="{FF2B5EF4-FFF2-40B4-BE49-F238E27FC236}">
                <a16:creationId xmlns:a16="http://schemas.microsoft.com/office/drawing/2014/main" xmlns="" id="{F53A53B1-A88E-423F-A2CF-28B078FC85F0}"/>
              </a:ext>
            </a:extLst>
          </p:cNvPr>
          <p:cNvSpPr/>
          <p:nvPr/>
        </p:nvSpPr>
        <p:spPr>
          <a:xfrm>
            <a:off x="6684750" y="5644056"/>
            <a:ext cx="2502352" cy="369332"/>
          </a:xfrm>
          <a:prstGeom prst="rect">
            <a:avLst/>
          </a:prstGeom>
        </p:spPr>
        <p:txBody>
          <a:bodyPr wrap="none">
            <a:spAutoFit/>
          </a:bodyPr>
          <a:lstStyle/>
          <a:p>
            <a:r>
              <a:rPr lang="ru-RU" dirty="0"/>
              <a:t>Вкладка «Учреждение»</a:t>
            </a:r>
          </a:p>
        </p:txBody>
      </p:sp>
      <p:sp>
        <p:nvSpPr>
          <p:cNvPr id="22" name="Стрелка: вниз 21">
            <a:extLst>
              <a:ext uri="{FF2B5EF4-FFF2-40B4-BE49-F238E27FC236}">
                <a16:creationId xmlns:a16="http://schemas.microsoft.com/office/drawing/2014/main" xmlns="" id="{2D92AB26-9572-4B40-A007-02CDB248668F}"/>
              </a:ext>
            </a:extLst>
          </p:cNvPr>
          <p:cNvSpPr/>
          <p:nvPr/>
        </p:nvSpPr>
        <p:spPr>
          <a:xfrm>
            <a:off x="7700198" y="3791191"/>
            <a:ext cx="352330" cy="4979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Стрелка: вниз 22">
            <a:extLst>
              <a:ext uri="{FF2B5EF4-FFF2-40B4-BE49-F238E27FC236}">
                <a16:creationId xmlns:a16="http://schemas.microsoft.com/office/drawing/2014/main" xmlns="" id="{C86AFF2B-4F86-4CFD-B421-BD3982AA203B}"/>
              </a:ext>
            </a:extLst>
          </p:cNvPr>
          <p:cNvSpPr/>
          <p:nvPr/>
        </p:nvSpPr>
        <p:spPr>
          <a:xfrm>
            <a:off x="7700198" y="5011398"/>
            <a:ext cx="352330" cy="4979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696662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24433"/>
            <a:ext cx="12192000" cy="1375717"/>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76711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sp>
        <p:nvSpPr>
          <p:cNvPr id="5" name="Прямоугольник 4">
            <a:extLst>
              <a:ext uri="{FF2B5EF4-FFF2-40B4-BE49-F238E27FC236}">
                <a16:creationId xmlns:a16="http://schemas.microsoft.com/office/drawing/2014/main" xmlns="" id="{1EA23CC9-0BD2-4F2C-8043-85699B0C8C71}"/>
              </a:ext>
            </a:extLst>
          </p:cNvPr>
          <p:cNvSpPr/>
          <p:nvPr/>
        </p:nvSpPr>
        <p:spPr>
          <a:xfrm>
            <a:off x="1602750" y="551755"/>
            <a:ext cx="9505056" cy="962379"/>
          </a:xfrm>
          <a:prstGeom prst="rect">
            <a:avLst/>
          </a:prstGeom>
        </p:spPr>
        <p:txBody>
          <a:bodyPr wrap="square">
            <a:spAutoFit/>
          </a:bodyPr>
          <a:lstStyle/>
          <a:p>
            <a:pPr algn="ctr"/>
            <a:endParaRPr lang="ru-RU" sz="28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pPr>
            <a:endParaRPr lang="ru-RU" sz="2667"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xmlns="" id="{F0A59D31-243E-4812-B5CE-A1A77EBF4094}"/>
              </a:ext>
            </a:extLst>
          </p:cNvPr>
          <p:cNvSpPr/>
          <p:nvPr/>
        </p:nvSpPr>
        <p:spPr>
          <a:xfrm>
            <a:off x="491067" y="1646846"/>
            <a:ext cx="11045699" cy="369332"/>
          </a:xfrm>
          <a:prstGeom prst="rect">
            <a:avLst/>
          </a:prstGeom>
        </p:spPr>
        <p:txBody>
          <a:bodyPr wrap="square">
            <a:spAutoFit/>
          </a:bodyPr>
          <a:lstStyle/>
          <a:p>
            <a:pPr marR="86360" lvl="0" algn="just">
              <a:spcBef>
                <a:spcPts val="5"/>
              </a:spcBef>
              <a:spcAft>
                <a:spcPts val="0"/>
              </a:spcAft>
              <a:buSzPts val="1400"/>
            </a:pPr>
            <a:endParaRPr lang="ru-RU" sz="1800" b="1" dirty="0">
              <a:effectLst/>
              <a:latin typeface="Times New Roman" panose="02020603050405020304" pitchFamily="18" charset="0"/>
              <a:ea typeface="Times New Roman" panose="02020603050405020304" pitchFamily="18" charset="0"/>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7F5B0C8F-306E-4B6A-935B-DBA900D65ABE}"/>
              </a:ext>
            </a:extLst>
          </p:cNvPr>
          <p:cNvPicPr>
            <a:picLocks noChangeAspect="1"/>
          </p:cNvPicPr>
          <p:nvPr/>
        </p:nvPicPr>
        <p:blipFill>
          <a:blip r:embed="rId2"/>
          <a:stretch>
            <a:fillRect/>
          </a:stretch>
        </p:blipFill>
        <p:spPr>
          <a:xfrm>
            <a:off x="303478" y="234327"/>
            <a:ext cx="773656" cy="938059"/>
          </a:xfrm>
          <a:prstGeom prst="rect">
            <a:avLst/>
          </a:prstGeom>
        </p:spPr>
      </p:pic>
      <p:sp>
        <p:nvSpPr>
          <p:cNvPr id="9" name="Прямоугольник 8"/>
          <p:cNvSpPr/>
          <p:nvPr/>
        </p:nvSpPr>
        <p:spPr>
          <a:xfrm>
            <a:off x="1704221" y="251565"/>
            <a:ext cx="9860692" cy="523220"/>
          </a:xfrm>
          <a:prstGeom prst="rect">
            <a:avLst/>
          </a:prstGeom>
        </p:spPr>
        <p:txBody>
          <a:bodyPr wrap="square">
            <a:spAutoFit/>
          </a:bodyPr>
          <a:lstStyle/>
          <a:p>
            <a:r>
              <a:rPr lang="ru-RU" sz="2800" b="1" dirty="0">
                <a:solidFill>
                  <a:schemeClr val="accent1">
                    <a:lumMod val="50000"/>
                  </a:schemeClr>
                </a:solidFill>
              </a:rPr>
              <a:t>Форма мониторинга 1-ПК</a:t>
            </a:r>
          </a:p>
        </p:txBody>
      </p:sp>
      <p:cxnSp>
        <p:nvCxnSpPr>
          <p:cNvPr id="12" name="Прямая соединительная линия 11">
            <a:extLst>
              <a:ext uri="{FF2B5EF4-FFF2-40B4-BE49-F238E27FC236}">
                <a16:creationId xmlns:a16="http://schemas.microsoft.com/office/drawing/2014/main" xmlns="" id="{E8C58D1E-DBC8-4651-9474-932481980902}"/>
              </a:ext>
            </a:extLst>
          </p:cNvPr>
          <p:cNvCxnSpPr>
            <a:cxnSpLocks/>
          </p:cNvCxnSpPr>
          <p:nvPr/>
        </p:nvCxnSpPr>
        <p:spPr>
          <a:xfrm>
            <a:off x="1328286" y="1188434"/>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13"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graphicFrame>
        <p:nvGraphicFramePr>
          <p:cNvPr id="4" name="Таблица 3">
            <a:extLst>
              <a:ext uri="{FF2B5EF4-FFF2-40B4-BE49-F238E27FC236}">
                <a16:creationId xmlns:a16="http://schemas.microsoft.com/office/drawing/2014/main" xmlns="" id="{9653BAA2-F74E-4DFD-ACF4-0EA31B13B2E8}"/>
              </a:ext>
            </a:extLst>
          </p:cNvPr>
          <p:cNvGraphicFramePr>
            <a:graphicFrameLocks noGrp="1"/>
          </p:cNvGraphicFramePr>
          <p:nvPr>
            <p:extLst>
              <p:ext uri="{D42A27DB-BD31-4B8C-83A1-F6EECF244321}">
                <p14:modId xmlns:p14="http://schemas.microsoft.com/office/powerpoint/2010/main" val="4245686619"/>
              </p:ext>
            </p:extLst>
          </p:nvPr>
        </p:nvGraphicFramePr>
        <p:xfrm>
          <a:off x="491067" y="1514134"/>
          <a:ext cx="10516430" cy="4604257"/>
        </p:xfrm>
        <a:graphic>
          <a:graphicData uri="http://schemas.openxmlformats.org/drawingml/2006/table">
            <a:tbl>
              <a:tblPr firstRow="1" bandRow="1">
                <a:tableStyleId>{2D5ABB26-0587-4C30-8999-92F81FD0307C}</a:tableStyleId>
              </a:tblPr>
              <a:tblGrid>
                <a:gridCol w="1331103">
                  <a:extLst>
                    <a:ext uri="{9D8B030D-6E8A-4147-A177-3AD203B41FA5}">
                      <a16:colId xmlns:a16="http://schemas.microsoft.com/office/drawing/2014/main" xmlns="" val="2564204371"/>
                    </a:ext>
                  </a:extLst>
                </a:gridCol>
                <a:gridCol w="4197603">
                  <a:extLst>
                    <a:ext uri="{9D8B030D-6E8A-4147-A177-3AD203B41FA5}">
                      <a16:colId xmlns:a16="http://schemas.microsoft.com/office/drawing/2014/main" xmlns="" val="1401616455"/>
                    </a:ext>
                  </a:extLst>
                </a:gridCol>
                <a:gridCol w="1224124">
                  <a:extLst>
                    <a:ext uri="{9D8B030D-6E8A-4147-A177-3AD203B41FA5}">
                      <a16:colId xmlns:a16="http://schemas.microsoft.com/office/drawing/2014/main" xmlns="" val="2207070611"/>
                    </a:ext>
                  </a:extLst>
                </a:gridCol>
                <a:gridCol w="884261">
                  <a:extLst>
                    <a:ext uri="{9D8B030D-6E8A-4147-A177-3AD203B41FA5}">
                      <a16:colId xmlns:a16="http://schemas.microsoft.com/office/drawing/2014/main" xmlns="" val="920469799"/>
                    </a:ext>
                  </a:extLst>
                </a:gridCol>
                <a:gridCol w="1003755">
                  <a:extLst>
                    <a:ext uri="{9D8B030D-6E8A-4147-A177-3AD203B41FA5}">
                      <a16:colId xmlns:a16="http://schemas.microsoft.com/office/drawing/2014/main" xmlns="" val="3449504579"/>
                    </a:ext>
                  </a:extLst>
                </a:gridCol>
                <a:gridCol w="831344">
                  <a:extLst>
                    <a:ext uri="{9D8B030D-6E8A-4147-A177-3AD203B41FA5}">
                      <a16:colId xmlns:a16="http://schemas.microsoft.com/office/drawing/2014/main" xmlns="" val="2627317847"/>
                    </a:ext>
                  </a:extLst>
                </a:gridCol>
                <a:gridCol w="1044240">
                  <a:extLst>
                    <a:ext uri="{9D8B030D-6E8A-4147-A177-3AD203B41FA5}">
                      <a16:colId xmlns:a16="http://schemas.microsoft.com/office/drawing/2014/main" xmlns="" val="3770336319"/>
                    </a:ext>
                  </a:extLst>
                </a:gridCol>
              </a:tblGrid>
              <a:tr h="334551">
                <a:tc rowSpan="2">
                  <a:txBody>
                    <a:bodyPr/>
                    <a:lstStyle/>
                    <a:p>
                      <a:pPr marL="493395" marR="484505" indent="635" algn="ctr">
                        <a:lnSpc>
                          <a:spcPct val="105500"/>
                        </a:lnSpc>
                        <a:spcBef>
                          <a:spcPts val="590"/>
                        </a:spcBef>
                      </a:pPr>
                      <a:r>
                        <a:rPr sz="1400" b="1" spc="-50" dirty="0">
                          <a:latin typeface="Times New Roman"/>
                          <a:cs typeface="Times New Roman"/>
                        </a:rPr>
                        <a:t>№ </a:t>
                      </a:r>
                      <a:r>
                        <a:rPr sz="1400" b="1" spc="-25" dirty="0">
                          <a:latin typeface="Times New Roman"/>
                          <a:cs typeface="Times New Roman"/>
                        </a:rPr>
                        <a:t>п/п</a:t>
                      </a:r>
                      <a:endParaRPr sz="1400" dirty="0">
                        <a:latin typeface="Times New Roman"/>
                        <a:cs typeface="Times New Roman"/>
                      </a:endParaRPr>
                    </a:p>
                  </a:txBody>
                  <a:tcPr marL="0" marR="0" marT="749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2EFDA"/>
                    </a:solidFill>
                  </a:tcPr>
                </a:tc>
                <a:tc rowSpan="2">
                  <a:txBody>
                    <a:bodyPr/>
                    <a:lstStyle/>
                    <a:p>
                      <a:pPr>
                        <a:lnSpc>
                          <a:spcPct val="100000"/>
                        </a:lnSpc>
                        <a:spcBef>
                          <a:spcPts val="95"/>
                        </a:spcBef>
                      </a:pPr>
                      <a:endParaRPr sz="1400" dirty="0">
                        <a:latin typeface="Times New Roman"/>
                        <a:cs typeface="Times New Roman"/>
                      </a:endParaRPr>
                    </a:p>
                    <a:p>
                      <a:pPr marL="1905" algn="ctr">
                        <a:lnSpc>
                          <a:spcPct val="100000"/>
                        </a:lnSpc>
                      </a:pPr>
                      <a:r>
                        <a:rPr sz="1400" b="1" spc="-10" dirty="0">
                          <a:latin typeface="Times New Roman"/>
                          <a:cs typeface="Times New Roman"/>
                        </a:rPr>
                        <a:t>Показатель</a:t>
                      </a:r>
                      <a:endParaRPr sz="1400" dirty="0">
                        <a:latin typeface="Times New Roman"/>
                        <a:cs typeface="Times New Roman"/>
                      </a:endParaRPr>
                    </a:p>
                  </a:txBody>
                  <a:tcPr marL="0" marR="0" marT="120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2EFDA"/>
                    </a:solidFill>
                  </a:tcPr>
                </a:tc>
                <a:tc rowSpan="2">
                  <a:txBody>
                    <a:bodyPr/>
                    <a:lstStyle/>
                    <a:p>
                      <a:pPr marL="103505" marR="94615" indent="219075">
                        <a:lnSpc>
                          <a:spcPct val="105500"/>
                        </a:lnSpc>
                        <a:spcBef>
                          <a:spcPts val="590"/>
                        </a:spcBef>
                      </a:pPr>
                      <a:r>
                        <a:rPr sz="1400" b="1" spc="-25" dirty="0">
                          <a:latin typeface="Times New Roman"/>
                          <a:cs typeface="Times New Roman"/>
                        </a:rPr>
                        <a:t>Ед. </a:t>
                      </a:r>
                      <a:r>
                        <a:rPr sz="1400" b="1" spc="-10" dirty="0">
                          <a:latin typeface="Times New Roman"/>
                          <a:cs typeface="Times New Roman"/>
                        </a:rPr>
                        <a:t>измерения</a:t>
                      </a:r>
                      <a:endParaRPr sz="1400">
                        <a:latin typeface="Times New Roman"/>
                        <a:cs typeface="Times New Roman"/>
                      </a:endParaRPr>
                    </a:p>
                  </a:txBody>
                  <a:tcPr marL="0" marR="0" marT="749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2EFDA"/>
                    </a:solidFill>
                  </a:tcPr>
                </a:tc>
                <a:tc gridSpan="4">
                  <a:txBody>
                    <a:bodyPr/>
                    <a:lstStyle/>
                    <a:p>
                      <a:pPr marL="2540" algn="ctr">
                        <a:lnSpc>
                          <a:spcPts val="1310"/>
                        </a:lnSpc>
                      </a:pPr>
                      <a:r>
                        <a:rPr sz="1200" b="1" spc="-10" dirty="0">
                          <a:latin typeface="Times New Roman"/>
                          <a:cs typeface="Times New Roman"/>
                        </a:rPr>
                        <a:t>Значение</a:t>
                      </a:r>
                      <a:endParaRPr sz="12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2EFDA"/>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165750672"/>
                  </a:ext>
                </a:extLst>
              </a:tr>
              <a:tr h="616671">
                <a:tc vMerge="1">
                  <a:txBody>
                    <a:bodyPr/>
                    <a:lstStyle/>
                    <a:p>
                      <a:endParaRPr/>
                    </a:p>
                  </a:txBody>
                  <a:tcPr marL="0" marR="0" marT="749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2EFDA"/>
                    </a:solidFill>
                  </a:tcPr>
                </a:tc>
                <a:tc vMerge="1">
                  <a:txBody>
                    <a:bodyPr/>
                    <a:lstStyle/>
                    <a:p>
                      <a:endParaRPr/>
                    </a:p>
                  </a:txBody>
                  <a:tcPr marL="0" marR="0" marT="120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2EFDA"/>
                    </a:solidFill>
                  </a:tcPr>
                </a:tc>
                <a:tc vMerge="1">
                  <a:txBody>
                    <a:bodyPr/>
                    <a:lstStyle/>
                    <a:p>
                      <a:endParaRPr/>
                    </a:p>
                  </a:txBody>
                  <a:tcPr marL="0" marR="0" marT="749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2EFDA"/>
                    </a:solidFill>
                  </a:tcPr>
                </a:tc>
                <a:tc>
                  <a:txBody>
                    <a:bodyPr/>
                    <a:lstStyle/>
                    <a:p>
                      <a:pPr marL="126364" algn="ctr">
                        <a:lnSpc>
                          <a:spcPct val="100000"/>
                        </a:lnSpc>
                        <a:spcBef>
                          <a:spcPts val="685"/>
                        </a:spcBef>
                      </a:pPr>
                      <a:r>
                        <a:rPr sz="1400" b="1" dirty="0">
                          <a:latin typeface="Times New Roman"/>
                          <a:cs typeface="Times New Roman"/>
                        </a:rPr>
                        <a:t>1 </a:t>
                      </a:r>
                      <a:r>
                        <a:rPr sz="1400" b="1" spc="-10" dirty="0">
                          <a:latin typeface="Times New Roman"/>
                          <a:cs typeface="Times New Roman"/>
                        </a:rPr>
                        <a:t>квартал</a:t>
                      </a:r>
                      <a:endParaRPr sz="1400">
                        <a:latin typeface="Times New Roman"/>
                        <a:cs typeface="Times New Roman"/>
                      </a:endParaRPr>
                    </a:p>
                  </a:txBody>
                  <a:tcPr marL="0" marR="0" marT="869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2EFDA"/>
                    </a:solidFill>
                  </a:tcPr>
                </a:tc>
                <a:tc>
                  <a:txBody>
                    <a:bodyPr/>
                    <a:lstStyle/>
                    <a:p>
                      <a:pPr marL="63500" algn="ctr">
                        <a:lnSpc>
                          <a:spcPct val="100000"/>
                        </a:lnSpc>
                        <a:spcBef>
                          <a:spcPts val="685"/>
                        </a:spcBef>
                      </a:pPr>
                      <a:r>
                        <a:rPr sz="1400" b="1" dirty="0">
                          <a:latin typeface="Times New Roman"/>
                          <a:cs typeface="Times New Roman"/>
                        </a:rPr>
                        <a:t>1 </a:t>
                      </a:r>
                      <a:r>
                        <a:rPr sz="1400" b="1" spc="-10" dirty="0">
                          <a:latin typeface="Times New Roman"/>
                          <a:cs typeface="Times New Roman"/>
                        </a:rPr>
                        <a:t>полугодие</a:t>
                      </a:r>
                      <a:endParaRPr sz="1400">
                        <a:latin typeface="Times New Roman"/>
                        <a:cs typeface="Times New Roman"/>
                      </a:endParaRPr>
                    </a:p>
                  </a:txBody>
                  <a:tcPr marL="0" marR="0" marT="869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2EFDA"/>
                    </a:solidFill>
                  </a:tcPr>
                </a:tc>
                <a:tc>
                  <a:txBody>
                    <a:bodyPr/>
                    <a:lstStyle/>
                    <a:p>
                      <a:pPr marL="128905" algn="ctr">
                        <a:lnSpc>
                          <a:spcPct val="100000"/>
                        </a:lnSpc>
                        <a:spcBef>
                          <a:spcPts val="685"/>
                        </a:spcBef>
                      </a:pPr>
                      <a:r>
                        <a:rPr sz="1400" b="1" dirty="0">
                          <a:latin typeface="Times New Roman"/>
                          <a:cs typeface="Times New Roman"/>
                        </a:rPr>
                        <a:t>9 </a:t>
                      </a:r>
                      <a:r>
                        <a:rPr sz="1400" b="1" spc="-10" dirty="0">
                          <a:latin typeface="Times New Roman"/>
                          <a:cs typeface="Times New Roman"/>
                        </a:rPr>
                        <a:t>месяцев</a:t>
                      </a:r>
                      <a:endParaRPr sz="1400">
                        <a:latin typeface="Times New Roman"/>
                        <a:cs typeface="Times New Roman"/>
                      </a:endParaRPr>
                    </a:p>
                  </a:txBody>
                  <a:tcPr marL="0" marR="0" marT="869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2EFDA"/>
                    </a:solidFill>
                  </a:tcPr>
                </a:tc>
                <a:tc>
                  <a:txBody>
                    <a:bodyPr/>
                    <a:lstStyle/>
                    <a:p>
                      <a:pPr marL="1905" algn="ctr">
                        <a:lnSpc>
                          <a:spcPct val="100000"/>
                        </a:lnSpc>
                        <a:spcBef>
                          <a:spcPts val="685"/>
                        </a:spcBef>
                      </a:pPr>
                      <a:r>
                        <a:rPr sz="1400" b="1" spc="-25" dirty="0">
                          <a:latin typeface="Times New Roman"/>
                          <a:cs typeface="Times New Roman"/>
                        </a:rPr>
                        <a:t>год</a:t>
                      </a:r>
                      <a:endParaRPr sz="1400" dirty="0">
                        <a:latin typeface="Times New Roman"/>
                        <a:cs typeface="Times New Roman"/>
                      </a:endParaRPr>
                    </a:p>
                  </a:txBody>
                  <a:tcPr marL="0" marR="0" marT="869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2EFDA"/>
                    </a:solidFill>
                  </a:tcPr>
                </a:tc>
                <a:extLst>
                  <a:ext uri="{0D108BD9-81ED-4DB2-BD59-A6C34878D82A}">
                    <a16:rowId xmlns:a16="http://schemas.microsoft.com/office/drawing/2014/main" xmlns="" val="978095934"/>
                  </a:ext>
                </a:extLst>
              </a:tr>
              <a:tr h="669101">
                <a:tc>
                  <a:txBody>
                    <a:bodyPr/>
                    <a:lstStyle/>
                    <a:p>
                      <a:pPr marL="2540" algn="ctr">
                        <a:lnSpc>
                          <a:spcPct val="100000"/>
                        </a:lnSpc>
                        <a:spcBef>
                          <a:spcPts val="735"/>
                        </a:spcBef>
                      </a:pPr>
                      <a:r>
                        <a:rPr sz="1400" spc="-25" dirty="0">
                          <a:latin typeface="Times New Roman"/>
                          <a:cs typeface="Times New Roman"/>
                        </a:rPr>
                        <a:t>1.</a:t>
                      </a:r>
                      <a:endParaRPr sz="1400">
                        <a:latin typeface="Times New Roman"/>
                        <a:cs typeface="Times New Roman"/>
                      </a:endParaRPr>
                    </a:p>
                  </a:txBody>
                  <a:tcPr marL="0" marR="0" marT="933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4130" marR="495934">
                        <a:lnSpc>
                          <a:spcPts val="1390"/>
                        </a:lnSpc>
                        <a:spcBef>
                          <a:spcPts val="25"/>
                        </a:spcBef>
                      </a:pPr>
                      <a:r>
                        <a:rPr sz="1600" dirty="0">
                          <a:latin typeface="Times New Roman"/>
                          <a:cs typeface="Times New Roman"/>
                        </a:rPr>
                        <a:t>Количество</a:t>
                      </a:r>
                      <a:r>
                        <a:rPr sz="1600" spc="-45" dirty="0">
                          <a:latin typeface="Times New Roman"/>
                          <a:cs typeface="Times New Roman"/>
                        </a:rPr>
                        <a:t> </a:t>
                      </a:r>
                      <a:r>
                        <a:rPr sz="1600" dirty="0">
                          <a:latin typeface="Times New Roman"/>
                          <a:cs typeface="Times New Roman"/>
                        </a:rPr>
                        <a:t>мероприятий,</a:t>
                      </a:r>
                      <a:r>
                        <a:rPr sz="1600" spc="-45" dirty="0">
                          <a:latin typeface="Times New Roman"/>
                          <a:cs typeface="Times New Roman"/>
                        </a:rPr>
                        <a:t> </a:t>
                      </a:r>
                      <a:r>
                        <a:rPr sz="1600" dirty="0">
                          <a:latin typeface="Times New Roman"/>
                          <a:cs typeface="Times New Roman"/>
                        </a:rPr>
                        <a:t>реализуемых</a:t>
                      </a:r>
                      <a:r>
                        <a:rPr sz="1600" spc="-40" dirty="0">
                          <a:latin typeface="Times New Roman"/>
                          <a:cs typeface="Times New Roman"/>
                        </a:rPr>
                        <a:t> </a:t>
                      </a:r>
                      <a:r>
                        <a:rPr sz="1600" spc="-10" dirty="0">
                          <a:latin typeface="Times New Roman"/>
                          <a:cs typeface="Times New Roman"/>
                        </a:rPr>
                        <a:t>организацией </a:t>
                      </a:r>
                      <a:r>
                        <a:rPr sz="1600" dirty="0">
                          <a:latin typeface="Times New Roman"/>
                          <a:cs typeface="Times New Roman"/>
                        </a:rPr>
                        <a:t>культуры</a:t>
                      </a:r>
                      <a:r>
                        <a:rPr sz="1600" spc="-25" dirty="0">
                          <a:latin typeface="Times New Roman"/>
                          <a:cs typeface="Times New Roman"/>
                        </a:rPr>
                        <a:t> </a:t>
                      </a:r>
                      <a:r>
                        <a:rPr sz="1600" dirty="0">
                          <a:latin typeface="Times New Roman"/>
                          <a:cs typeface="Times New Roman"/>
                        </a:rPr>
                        <a:t>на</a:t>
                      </a:r>
                      <a:r>
                        <a:rPr sz="1600" spc="-20" dirty="0">
                          <a:latin typeface="Times New Roman"/>
                          <a:cs typeface="Times New Roman"/>
                        </a:rPr>
                        <a:t> </a:t>
                      </a:r>
                      <a:r>
                        <a:rPr sz="1600" dirty="0">
                          <a:latin typeface="Times New Roman"/>
                          <a:cs typeface="Times New Roman"/>
                        </a:rPr>
                        <a:t>платной</a:t>
                      </a:r>
                      <a:r>
                        <a:rPr sz="1600" spc="-25" dirty="0">
                          <a:latin typeface="Times New Roman"/>
                          <a:cs typeface="Times New Roman"/>
                        </a:rPr>
                        <a:t> </a:t>
                      </a:r>
                      <a:r>
                        <a:rPr sz="1600" spc="-10" dirty="0">
                          <a:latin typeface="Times New Roman"/>
                          <a:cs typeface="Times New Roman"/>
                        </a:rPr>
                        <a:t>основе</a:t>
                      </a:r>
                      <a:endParaRPr sz="1600" dirty="0">
                        <a:latin typeface="Times New Roman"/>
                        <a:cs typeface="Times New Roman"/>
                      </a:endParaRPr>
                    </a:p>
                  </a:txBody>
                  <a:tcPr marL="0" marR="0" marT="317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735"/>
                        </a:spcBef>
                      </a:pPr>
                      <a:r>
                        <a:rPr sz="1400" spc="-25" dirty="0">
                          <a:latin typeface="Times New Roman"/>
                          <a:cs typeface="Times New Roman"/>
                        </a:rPr>
                        <a:t>ед</a:t>
                      </a:r>
                      <a:endParaRPr sz="1400" dirty="0">
                        <a:latin typeface="Times New Roman"/>
                        <a:cs typeface="Times New Roman"/>
                      </a:endParaRPr>
                    </a:p>
                  </a:txBody>
                  <a:tcPr marL="0" marR="0" marT="933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xmlns="" val="1639986537"/>
                  </a:ext>
                </a:extLst>
              </a:tr>
              <a:tr h="669101">
                <a:tc>
                  <a:txBody>
                    <a:bodyPr/>
                    <a:lstStyle/>
                    <a:p>
                      <a:pPr marL="1270" algn="ctr">
                        <a:lnSpc>
                          <a:spcPct val="100000"/>
                        </a:lnSpc>
                        <a:spcBef>
                          <a:spcPts val="735"/>
                        </a:spcBef>
                      </a:pPr>
                      <a:r>
                        <a:rPr sz="1400" spc="-20" dirty="0">
                          <a:latin typeface="Times New Roman"/>
                          <a:cs typeface="Times New Roman"/>
                        </a:rPr>
                        <a:t>1.1.</a:t>
                      </a:r>
                      <a:endParaRPr sz="1400">
                        <a:latin typeface="Times New Roman"/>
                        <a:cs typeface="Times New Roman"/>
                      </a:endParaRPr>
                    </a:p>
                  </a:txBody>
                  <a:tcPr marL="0" marR="0" marT="933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4130" marR="866775">
                        <a:lnSpc>
                          <a:spcPts val="1390"/>
                        </a:lnSpc>
                        <a:spcBef>
                          <a:spcPts val="25"/>
                        </a:spcBef>
                      </a:pPr>
                      <a:r>
                        <a:rPr sz="1600" dirty="0">
                          <a:latin typeface="Times New Roman"/>
                          <a:cs typeface="Times New Roman"/>
                        </a:rPr>
                        <a:t>в</a:t>
                      </a:r>
                      <a:r>
                        <a:rPr sz="1600" spc="-20" dirty="0">
                          <a:latin typeface="Times New Roman"/>
                          <a:cs typeface="Times New Roman"/>
                        </a:rPr>
                        <a:t> </a:t>
                      </a:r>
                      <a:r>
                        <a:rPr sz="1600" dirty="0">
                          <a:latin typeface="Times New Roman"/>
                          <a:cs typeface="Times New Roman"/>
                        </a:rPr>
                        <a:t>том</a:t>
                      </a:r>
                      <a:r>
                        <a:rPr sz="1600" spc="-15" dirty="0">
                          <a:latin typeface="Times New Roman"/>
                          <a:cs typeface="Times New Roman"/>
                        </a:rPr>
                        <a:t> </a:t>
                      </a:r>
                      <a:r>
                        <a:rPr sz="1600" dirty="0">
                          <a:latin typeface="Times New Roman"/>
                          <a:cs typeface="Times New Roman"/>
                        </a:rPr>
                        <a:t>числе</a:t>
                      </a:r>
                      <a:r>
                        <a:rPr sz="1600" spc="-15" dirty="0">
                          <a:latin typeface="Times New Roman"/>
                          <a:cs typeface="Times New Roman"/>
                        </a:rPr>
                        <a:t> </a:t>
                      </a:r>
                      <a:r>
                        <a:rPr sz="1600" dirty="0">
                          <a:latin typeface="Times New Roman"/>
                          <a:cs typeface="Times New Roman"/>
                        </a:rPr>
                        <a:t>по</a:t>
                      </a:r>
                      <a:r>
                        <a:rPr sz="1600" spc="-10" dirty="0">
                          <a:latin typeface="Times New Roman"/>
                          <a:cs typeface="Times New Roman"/>
                        </a:rPr>
                        <a:t> </a:t>
                      </a:r>
                      <a:r>
                        <a:rPr sz="1600" dirty="0">
                          <a:latin typeface="Times New Roman"/>
                          <a:cs typeface="Times New Roman"/>
                        </a:rPr>
                        <a:t>Пушкинской</a:t>
                      </a:r>
                      <a:r>
                        <a:rPr sz="1600" spc="-15" dirty="0">
                          <a:latin typeface="Times New Roman"/>
                          <a:cs typeface="Times New Roman"/>
                        </a:rPr>
                        <a:t> </a:t>
                      </a:r>
                      <a:r>
                        <a:rPr sz="1600" dirty="0">
                          <a:latin typeface="Times New Roman"/>
                          <a:cs typeface="Times New Roman"/>
                        </a:rPr>
                        <a:t>карте</a:t>
                      </a:r>
                      <a:r>
                        <a:rPr sz="1600" spc="-15" dirty="0">
                          <a:latin typeface="Times New Roman"/>
                          <a:cs typeface="Times New Roman"/>
                        </a:rPr>
                        <a:t> </a:t>
                      </a:r>
                      <a:r>
                        <a:rPr sz="1600" dirty="0">
                          <a:latin typeface="Times New Roman"/>
                          <a:cs typeface="Times New Roman"/>
                        </a:rPr>
                        <a:t>(из</a:t>
                      </a:r>
                      <a:r>
                        <a:rPr sz="1600" spc="-15" dirty="0">
                          <a:latin typeface="Times New Roman"/>
                          <a:cs typeface="Times New Roman"/>
                        </a:rPr>
                        <a:t> </a:t>
                      </a:r>
                      <a:r>
                        <a:rPr sz="1600" dirty="0">
                          <a:latin typeface="Times New Roman"/>
                          <a:cs typeface="Times New Roman"/>
                        </a:rPr>
                        <a:t>строки</a:t>
                      </a:r>
                      <a:r>
                        <a:rPr sz="1600" spc="-15" dirty="0">
                          <a:latin typeface="Times New Roman"/>
                          <a:cs typeface="Times New Roman"/>
                        </a:rPr>
                        <a:t> </a:t>
                      </a:r>
                      <a:r>
                        <a:rPr sz="1600" spc="-25" dirty="0">
                          <a:latin typeface="Times New Roman"/>
                          <a:cs typeface="Times New Roman"/>
                        </a:rPr>
                        <a:t>1) </a:t>
                      </a:r>
                      <a:r>
                        <a:rPr sz="1600" dirty="0">
                          <a:latin typeface="Times New Roman"/>
                          <a:cs typeface="Times New Roman"/>
                        </a:rPr>
                        <a:t>из</a:t>
                      </a:r>
                      <a:r>
                        <a:rPr sz="1600" spc="-15" dirty="0">
                          <a:latin typeface="Times New Roman"/>
                          <a:cs typeface="Times New Roman"/>
                        </a:rPr>
                        <a:t> </a:t>
                      </a:r>
                      <a:r>
                        <a:rPr sz="1600" spc="-20" dirty="0">
                          <a:latin typeface="Times New Roman"/>
                          <a:cs typeface="Times New Roman"/>
                        </a:rPr>
                        <a:t>них:</a:t>
                      </a:r>
                      <a:endParaRPr sz="1600" dirty="0">
                        <a:latin typeface="Times New Roman"/>
                        <a:cs typeface="Times New Roman"/>
                      </a:endParaRPr>
                    </a:p>
                  </a:txBody>
                  <a:tcPr marL="0" marR="0" marT="317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735"/>
                        </a:spcBef>
                      </a:pPr>
                      <a:r>
                        <a:rPr sz="1400" spc="-25" dirty="0">
                          <a:latin typeface="Times New Roman"/>
                          <a:cs typeface="Times New Roman"/>
                        </a:rPr>
                        <a:t>ед</a:t>
                      </a:r>
                      <a:endParaRPr sz="1400" dirty="0">
                        <a:latin typeface="Times New Roman"/>
                        <a:cs typeface="Times New Roman"/>
                      </a:endParaRPr>
                    </a:p>
                  </a:txBody>
                  <a:tcPr marL="0" marR="0" marT="933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xmlns="" val="3692652483"/>
                  </a:ext>
                </a:extLst>
              </a:tr>
              <a:tr h="334551">
                <a:tc>
                  <a:txBody>
                    <a:bodyPr/>
                    <a:lstStyle/>
                    <a:p>
                      <a:pPr marL="2540" algn="ctr">
                        <a:lnSpc>
                          <a:spcPct val="100000"/>
                        </a:lnSpc>
                        <a:spcBef>
                          <a:spcPts val="5"/>
                        </a:spcBef>
                      </a:pPr>
                      <a:r>
                        <a:rPr sz="1400" spc="-10" dirty="0">
                          <a:latin typeface="Times New Roman"/>
                          <a:cs typeface="Times New Roman"/>
                        </a:rPr>
                        <a:t>1.1.1.</a:t>
                      </a:r>
                      <a:endParaRPr sz="1400">
                        <a:latin typeface="Times New Roman"/>
                        <a:cs typeface="Times New Roman"/>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4130">
                        <a:lnSpc>
                          <a:spcPct val="100000"/>
                        </a:lnSpc>
                        <a:spcBef>
                          <a:spcPts val="5"/>
                        </a:spcBef>
                      </a:pPr>
                      <a:r>
                        <a:rPr sz="1600" dirty="0">
                          <a:latin typeface="Times New Roman"/>
                          <a:cs typeface="Times New Roman"/>
                        </a:rPr>
                        <a:t>доступны</a:t>
                      </a:r>
                      <a:r>
                        <a:rPr sz="1600" spc="-20" dirty="0">
                          <a:latin typeface="Times New Roman"/>
                          <a:cs typeface="Times New Roman"/>
                        </a:rPr>
                        <a:t> </a:t>
                      </a:r>
                      <a:r>
                        <a:rPr sz="1600" dirty="0">
                          <a:latin typeface="Times New Roman"/>
                          <a:cs typeface="Times New Roman"/>
                        </a:rPr>
                        <a:t>для</a:t>
                      </a:r>
                      <a:r>
                        <a:rPr sz="1600" spc="-20" dirty="0">
                          <a:latin typeface="Times New Roman"/>
                          <a:cs typeface="Times New Roman"/>
                        </a:rPr>
                        <a:t> </a:t>
                      </a:r>
                      <a:r>
                        <a:rPr sz="1600" dirty="0">
                          <a:latin typeface="Times New Roman"/>
                          <a:cs typeface="Times New Roman"/>
                        </a:rPr>
                        <a:t>инвалидов</a:t>
                      </a:r>
                      <a:r>
                        <a:rPr sz="1600" spc="-20" dirty="0">
                          <a:latin typeface="Times New Roman"/>
                          <a:cs typeface="Times New Roman"/>
                        </a:rPr>
                        <a:t> </a:t>
                      </a:r>
                      <a:r>
                        <a:rPr sz="1600" dirty="0">
                          <a:latin typeface="Times New Roman"/>
                          <a:cs typeface="Times New Roman"/>
                        </a:rPr>
                        <a:t>и</a:t>
                      </a:r>
                      <a:r>
                        <a:rPr sz="1600" spc="-20" dirty="0">
                          <a:latin typeface="Times New Roman"/>
                          <a:cs typeface="Times New Roman"/>
                        </a:rPr>
                        <a:t> </a:t>
                      </a:r>
                      <a:r>
                        <a:rPr sz="1600" dirty="0">
                          <a:latin typeface="Times New Roman"/>
                          <a:cs typeface="Times New Roman"/>
                        </a:rPr>
                        <a:t>лиц</a:t>
                      </a:r>
                      <a:r>
                        <a:rPr sz="1600" spc="-20" dirty="0">
                          <a:latin typeface="Times New Roman"/>
                          <a:cs typeface="Times New Roman"/>
                        </a:rPr>
                        <a:t> </a:t>
                      </a:r>
                      <a:r>
                        <a:rPr sz="1600" dirty="0">
                          <a:latin typeface="Times New Roman"/>
                          <a:cs typeface="Times New Roman"/>
                        </a:rPr>
                        <a:t>с</a:t>
                      </a:r>
                      <a:r>
                        <a:rPr sz="1600" spc="-15" dirty="0">
                          <a:latin typeface="Times New Roman"/>
                          <a:cs typeface="Times New Roman"/>
                        </a:rPr>
                        <a:t> </a:t>
                      </a:r>
                      <a:r>
                        <a:rPr sz="1600" dirty="0">
                          <a:latin typeface="Times New Roman"/>
                          <a:cs typeface="Times New Roman"/>
                        </a:rPr>
                        <a:t>ОВЗ</a:t>
                      </a:r>
                      <a:r>
                        <a:rPr sz="1600" spc="-20" dirty="0">
                          <a:latin typeface="Times New Roman"/>
                          <a:cs typeface="Times New Roman"/>
                        </a:rPr>
                        <a:t> </a:t>
                      </a:r>
                      <a:r>
                        <a:rPr sz="1600" dirty="0">
                          <a:latin typeface="Times New Roman"/>
                          <a:cs typeface="Times New Roman"/>
                        </a:rPr>
                        <a:t>(из</a:t>
                      </a:r>
                      <a:r>
                        <a:rPr sz="1600" spc="-20" dirty="0">
                          <a:latin typeface="Times New Roman"/>
                          <a:cs typeface="Times New Roman"/>
                        </a:rPr>
                        <a:t> </a:t>
                      </a:r>
                      <a:r>
                        <a:rPr sz="1600" dirty="0">
                          <a:latin typeface="Times New Roman"/>
                          <a:cs typeface="Times New Roman"/>
                        </a:rPr>
                        <a:t>строки</a:t>
                      </a:r>
                      <a:r>
                        <a:rPr sz="1600" spc="-20" dirty="0">
                          <a:latin typeface="Times New Roman"/>
                          <a:cs typeface="Times New Roman"/>
                        </a:rPr>
                        <a:t> 1.1)</a:t>
                      </a:r>
                      <a:endParaRPr sz="1600" dirty="0">
                        <a:latin typeface="Times New Roman"/>
                        <a:cs typeface="Times New Roman"/>
                      </a:endParaRPr>
                    </a:p>
                  </a:txBody>
                  <a:tcPr marL="0" marR="0" marT="63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5"/>
                        </a:spcBef>
                      </a:pPr>
                      <a:r>
                        <a:rPr sz="1400" spc="-25" dirty="0">
                          <a:latin typeface="Times New Roman"/>
                          <a:cs typeface="Times New Roman"/>
                        </a:rPr>
                        <a:t>ед</a:t>
                      </a:r>
                      <a:endParaRPr sz="1400" dirty="0">
                        <a:latin typeface="Times New Roman"/>
                        <a:cs typeface="Times New Roman"/>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4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4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4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xmlns="" val="901333150"/>
                  </a:ext>
                </a:extLst>
              </a:tr>
              <a:tr h="669101">
                <a:tc>
                  <a:txBody>
                    <a:bodyPr/>
                    <a:lstStyle/>
                    <a:p>
                      <a:pPr marL="2540" algn="ctr">
                        <a:lnSpc>
                          <a:spcPct val="100000"/>
                        </a:lnSpc>
                        <a:spcBef>
                          <a:spcPts val="735"/>
                        </a:spcBef>
                      </a:pPr>
                      <a:r>
                        <a:rPr sz="1400" spc="-25" dirty="0">
                          <a:latin typeface="Times New Roman"/>
                          <a:cs typeface="Times New Roman"/>
                        </a:rPr>
                        <a:t>2.</a:t>
                      </a:r>
                      <a:endParaRPr sz="1400">
                        <a:latin typeface="Times New Roman"/>
                        <a:cs typeface="Times New Roman"/>
                      </a:endParaRPr>
                    </a:p>
                  </a:txBody>
                  <a:tcPr marL="0" marR="0" marT="933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4130" marR="525145">
                        <a:lnSpc>
                          <a:spcPts val="1390"/>
                        </a:lnSpc>
                        <a:spcBef>
                          <a:spcPts val="25"/>
                        </a:spcBef>
                      </a:pPr>
                      <a:r>
                        <a:rPr sz="1600" dirty="0">
                          <a:latin typeface="Times New Roman"/>
                          <a:cs typeface="Times New Roman"/>
                        </a:rPr>
                        <a:t>Число</a:t>
                      </a:r>
                      <a:r>
                        <a:rPr sz="1600" spc="-20" dirty="0">
                          <a:latin typeface="Times New Roman"/>
                          <a:cs typeface="Times New Roman"/>
                        </a:rPr>
                        <a:t> </a:t>
                      </a:r>
                      <a:r>
                        <a:rPr sz="1600" dirty="0">
                          <a:latin typeface="Times New Roman"/>
                          <a:cs typeface="Times New Roman"/>
                        </a:rPr>
                        <a:t>посещений</a:t>
                      </a:r>
                      <a:r>
                        <a:rPr sz="1600" spc="-25" dirty="0">
                          <a:latin typeface="Times New Roman"/>
                          <a:cs typeface="Times New Roman"/>
                        </a:rPr>
                        <a:t> </a:t>
                      </a:r>
                      <a:r>
                        <a:rPr sz="1600" dirty="0">
                          <a:latin typeface="Times New Roman"/>
                          <a:cs typeface="Times New Roman"/>
                        </a:rPr>
                        <a:t>платных</a:t>
                      </a:r>
                      <a:r>
                        <a:rPr sz="1600" spc="-15" dirty="0">
                          <a:latin typeface="Times New Roman"/>
                          <a:cs typeface="Times New Roman"/>
                        </a:rPr>
                        <a:t> </a:t>
                      </a:r>
                      <a:r>
                        <a:rPr sz="1600" dirty="0">
                          <a:latin typeface="Times New Roman"/>
                          <a:cs typeface="Times New Roman"/>
                        </a:rPr>
                        <a:t>мероприятий</a:t>
                      </a:r>
                      <a:r>
                        <a:rPr sz="1600" spc="-25" dirty="0">
                          <a:latin typeface="Times New Roman"/>
                          <a:cs typeface="Times New Roman"/>
                        </a:rPr>
                        <a:t> </a:t>
                      </a:r>
                      <a:r>
                        <a:rPr sz="1600" spc="-10" dirty="0">
                          <a:latin typeface="Times New Roman"/>
                          <a:cs typeface="Times New Roman"/>
                        </a:rPr>
                        <a:t>(количество </a:t>
                      </a:r>
                      <a:r>
                        <a:rPr sz="1600" dirty="0">
                          <a:latin typeface="Times New Roman"/>
                          <a:cs typeface="Times New Roman"/>
                        </a:rPr>
                        <a:t>реализованных</a:t>
                      </a:r>
                      <a:r>
                        <a:rPr sz="1600" spc="-60" dirty="0">
                          <a:latin typeface="Times New Roman"/>
                          <a:cs typeface="Times New Roman"/>
                        </a:rPr>
                        <a:t> </a:t>
                      </a:r>
                      <a:r>
                        <a:rPr sz="1600" spc="-10" dirty="0">
                          <a:latin typeface="Times New Roman"/>
                          <a:cs typeface="Times New Roman"/>
                        </a:rPr>
                        <a:t>билетов)</a:t>
                      </a:r>
                      <a:endParaRPr sz="1600" dirty="0">
                        <a:latin typeface="Times New Roman"/>
                        <a:cs typeface="Times New Roman"/>
                      </a:endParaRPr>
                    </a:p>
                  </a:txBody>
                  <a:tcPr marL="0" marR="0" marT="317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735"/>
                        </a:spcBef>
                      </a:pPr>
                      <a:r>
                        <a:rPr sz="1400" spc="-25" dirty="0">
                          <a:latin typeface="Times New Roman"/>
                          <a:cs typeface="Times New Roman"/>
                        </a:rPr>
                        <a:t>ед</a:t>
                      </a:r>
                      <a:endParaRPr sz="1400" dirty="0">
                        <a:latin typeface="Times New Roman"/>
                        <a:cs typeface="Times New Roman"/>
                      </a:endParaRPr>
                    </a:p>
                  </a:txBody>
                  <a:tcPr marL="0" marR="0" marT="933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xmlns="" val="1017439227"/>
                  </a:ext>
                </a:extLst>
              </a:tr>
              <a:tr h="334551">
                <a:tc>
                  <a:txBody>
                    <a:bodyPr/>
                    <a:lstStyle/>
                    <a:p>
                      <a:pPr marL="1270" algn="ctr">
                        <a:lnSpc>
                          <a:spcPct val="100000"/>
                        </a:lnSpc>
                        <a:spcBef>
                          <a:spcPts val="5"/>
                        </a:spcBef>
                      </a:pPr>
                      <a:r>
                        <a:rPr sz="1400" spc="-20" dirty="0">
                          <a:latin typeface="Times New Roman"/>
                          <a:cs typeface="Times New Roman"/>
                        </a:rPr>
                        <a:t>2.1.</a:t>
                      </a:r>
                      <a:endParaRPr sz="1400">
                        <a:latin typeface="Times New Roman"/>
                        <a:cs typeface="Times New Roman"/>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4130">
                        <a:lnSpc>
                          <a:spcPct val="100000"/>
                        </a:lnSpc>
                        <a:spcBef>
                          <a:spcPts val="5"/>
                        </a:spcBef>
                      </a:pPr>
                      <a:r>
                        <a:rPr sz="1600" dirty="0">
                          <a:latin typeface="Times New Roman"/>
                          <a:cs typeface="Times New Roman"/>
                        </a:rPr>
                        <a:t>в</a:t>
                      </a:r>
                      <a:r>
                        <a:rPr sz="1600" spc="-20" dirty="0">
                          <a:latin typeface="Times New Roman"/>
                          <a:cs typeface="Times New Roman"/>
                        </a:rPr>
                        <a:t> </a:t>
                      </a:r>
                      <a:r>
                        <a:rPr sz="1600" dirty="0">
                          <a:latin typeface="Times New Roman"/>
                          <a:cs typeface="Times New Roman"/>
                        </a:rPr>
                        <a:t>том</a:t>
                      </a:r>
                      <a:r>
                        <a:rPr sz="1600" spc="-15" dirty="0">
                          <a:latin typeface="Times New Roman"/>
                          <a:cs typeface="Times New Roman"/>
                        </a:rPr>
                        <a:t> </a:t>
                      </a:r>
                      <a:r>
                        <a:rPr sz="1600" dirty="0">
                          <a:latin typeface="Times New Roman"/>
                          <a:cs typeface="Times New Roman"/>
                        </a:rPr>
                        <a:t>числе</a:t>
                      </a:r>
                      <a:r>
                        <a:rPr sz="1600" spc="-15" dirty="0">
                          <a:latin typeface="Times New Roman"/>
                          <a:cs typeface="Times New Roman"/>
                        </a:rPr>
                        <a:t> </a:t>
                      </a:r>
                      <a:r>
                        <a:rPr sz="1600" dirty="0">
                          <a:latin typeface="Times New Roman"/>
                          <a:cs typeface="Times New Roman"/>
                        </a:rPr>
                        <a:t>по</a:t>
                      </a:r>
                      <a:r>
                        <a:rPr sz="1600" spc="-10" dirty="0">
                          <a:latin typeface="Times New Roman"/>
                          <a:cs typeface="Times New Roman"/>
                        </a:rPr>
                        <a:t> </a:t>
                      </a:r>
                      <a:r>
                        <a:rPr sz="1600" dirty="0">
                          <a:latin typeface="Times New Roman"/>
                          <a:cs typeface="Times New Roman"/>
                        </a:rPr>
                        <a:t>Пушкинской</a:t>
                      </a:r>
                      <a:r>
                        <a:rPr sz="1600" spc="-15" dirty="0">
                          <a:latin typeface="Times New Roman"/>
                          <a:cs typeface="Times New Roman"/>
                        </a:rPr>
                        <a:t> </a:t>
                      </a:r>
                      <a:r>
                        <a:rPr sz="1600" dirty="0">
                          <a:latin typeface="Times New Roman"/>
                          <a:cs typeface="Times New Roman"/>
                        </a:rPr>
                        <a:t>карте</a:t>
                      </a:r>
                      <a:r>
                        <a:rPr sz="1600" spc="-15" dirty="0">
                          <a:latin typeface="Times New Roman"/>
                          <a:cs typeface="Times New Roman"/>
                        </a:rPr>
                        <a:t> </a:t>
                      </a:r>
                      <a:r>
                        <a:rPr sz="1600" dirty="0">
                          <a:latin typeface="Times New Roman"/>
                          <a:cs typeface="Times New Roman"/>
                        </a:rPr>
                        <a:t>(из</a:t>
                      </a:r>
                      <a:r>
                        <a:rPr sz="1600" spc="-15" dirty="0">
                          <a:latin typeface="Times New Roman"/>
                          <a:cs typeface="Times New Roman"/>
                        </a:rPr>
                        <a:t> </a:t>
                      </a:r>
                      <a:r>
                        <a:rPr sz="1600" dirty="0">
                          <a:latin typeface="Times New Roman"/>
                          <a:cs typeface="Times New Roman"/>
                        </a:rPr>
                        <a:t>строки</a:t>
                      </a:r>
                      <a:r>
                        <a:rPr sz="1600" spc="-15" dirty="0">
                          <a:latin typeface="Times New Roman"/>
                          <a:cs typeface="Times New Roman"/>
                        </a:rPr>
                        <a:t> </a:t>
                      </a:r>
                      <a:r>
                        <a:rPr sz="1600" spc="-25" dirty="0">
                          <a:latin typeface="Times New Roman"/>
                          <a:cs typeface="Times New Roman"/>
                        </a:rPr>
                        <a:t>2)</a:t>
                      </a:r>
                      <a:endParaRPr sz="1600">
                        <a:latin typeface="Times New Roman"/>
                        <a:cs typeface="Times New Roman"/>
                      </a:endParaRPr>
                    </a:p>
                  </a:txBody>
                  <a:tcPr marL="0" marR="0" marT="63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5"/>
                        </a:spcBef>
                      </a:pPr>
                      <a:r>
                        <a:rPr sz="1400" spc="-25" dirty="0">
                          <a:latin typeface="Times New Roman"/>
                          <a:cs typeface="Times New Roman"/>
                        </a:rPr>
                        <a:t>ед</a:t>
                      </a:r>
                      <a:endParaRPr sz="1400" dirty="0">
                        <a:latin typeface="Times New Roman"/>
                        <a:cs typeface="Times New Roman"/>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4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4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xmlns="" val="168739629"/>
                  </a:ext>
                </a:extLst>
              </a:tr>
              <a:tr h="0">
                <a:tc>
                  <a:txBody>
                    <a:bodyPr/>
                    <a:lstStyle/>
                    <a:p>
                      <a:pPr marL="2540" algn="ctr">
                        <a:lnSpc>
                          <a:spcPct val="100000"/>
                        </a:lnSpc>
                        <a:spcBef>
                          <a:spcPts val="5"/>
                        </a:spcBef>
                      </a:pPr>
                      <a:r>
                        <a:rPr sz="1400" spc="-25" dirty="0">
                          <a:latin typeface="Times New Roman"/>
                          <a:cs typeface="Times New Roman"/>
                        </a:rPr>
                        <a:t>3.</a:t>
                      </a:r>
                      <a:endParaRPr sz="1400">
                        <a:latin typeface="Times New Roman"/>
                        <a:cs typeface="Times New Roman"/>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4130">
                        <a:lnSpc>
                          <a:spcPct val="100000"/>
                        </a:lnSpc>
                        <a:spcBef>
                          <a:spcPts val="5"/>
                        </a:spcBef>
                      </a:pPr>
                      <a:r>
                        <a:rPr sz="1600" dirty="0">
                          <a:latin typeface="Times New Roman"/>
                          <a:cs typeface="Times New Roman"/>
                        </a:rPr>
                        <a:t>Поступления</a:t>
                      </a:r>
                      <a:r>
                        <a:rPr sz="1600" spc="-25" dirty="0">
                          <a:latin typeface="Times New Roman"/>
                          <a:cs typeface="Times New Roman"/>
                        </a:rPr>
                        <a:t> </a:t>
                      </a:r>
                      <a:r>
                        <a:rPr sz="1600" dirty="0">
                          <a:latin typeface="Times New Roman"/>
                          <a:cs typeface="Times New Roman"/>
                        </a:rPr>
                        <a:t>от</a:t>
                      </a:r>
                      <a:r>
                        <a:rPr sz="1600" spc="-25" dirty="0">
                          <a:latin typeface="Times New Roman"/>
                          <a:cs typeface="Times New Roman"/>
                        </a:rPr>
                        <a:t> </a:t>
                      </a:r>
                      <a:r>
                        <a:rPr sz="1600" dirty="0">
                          <a:latin typeface="Times New Roman"/>
                          <a:cs typeface="Times New Roman"/>
                        </a:rPr>
                        <a:t>реализации</a:t>
                      </a:r>
                      <a:r>
                        <a:rPr sz="1600" spc="-25" dirty="0">
                          <a:latin typeface="Times New Roman"/>
                          <a:cs typeface="Times New Roman"/>
                        </a:rPr>
                        <a:t> </a:t>
                      </a:r>
                      <a:r>
                        <a:rPr sz="1600" dirty="0">
                          <a:latin typeface="Times New Roman"/>
                          <a:cs typeface="Times New Roman"/>
                        </a:rPr>
                        <a:t>билетов</a:t>
                      </a:r>
                      <a:r>
                        <a:rPr sz="1600" spc="-25" dirty="0">
                          <a:latin typeface="Times New Roman"/>
                          <a:cs typeface="Times New Roman"/>
                        </a:rPr>
                        <a:t> </a:t>
                      </a:r>
                      <a:r>
                        <a:rPr sz="1600" dirty="0">
                          <a:latin typeface="Times New Roman"/>
                          <a:cs typeface="Times New Roman"/>
                        </a:rPr>
                        <a:t>на</a:t>
                      </a:r>
                      <a:r>
                        <a:rPr sz="1600" spc="-20" dirty="0">
                          <a:latin typeface="Times New Roman"/>
                          <a:cs typeface="Times New Roman"/>
                        </a:rPr>
                        <a:t> </a:t>
                      </a:r>
                      <a:r>
                        <a:rPr sz="1600" dirty="0">
                          <a:latin typeface="Times New Roman"/>
                          <a:cs typeface="Times New Roman"/>
                        </a:rPr>
                        <a:t>платной</a:t>
                      </a:r>
                      <a:r>
                        <a:rPr sz="1600" spc="-25" dirty="0">
                          <a:latin typeface="Times New Roman"/>
                          <a:cs typeface="Times New Roman"/>
                        </a:rPr>
                        <a:t> </a:t>
                      </a:r>
                      <a:r>
                        <a:rPr sz="1600" spc="-10" dirty="0">
                          <a:latin typeface="Times New Roman"/>
                          <a:cs typeface="Times New Roman"/>
                        </a:rPr>
                        <a:t>основе</a:t>
                      </a:r>
                      <a:endParaRPr sz="1600">
                        <a:latin typeface="Times New Roman"/>
                        <a:cs typeface="Times New Roman"/>
                      </a:endParaRPr>
                    </a:p>
                  </a:txBody>
                  <a:tcPr marL="0" marR="0" marT="63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5"/>
                        </a:spcBef>
                      </a:pPr>
                      <a:r>
                        <a:rPr sz="1400" dirty="0">
                          <a:latin typeface="Times New Roman"/>
                          <a:cs typeface="Times New Roman"/>
                        </a:rPr>
                        <a:t>тыс</a:t>
                      </a:r>
                      <a:r>
                        <a:rPr sz="1400" spc="-5" dirty="0">
                          <a:latin typeface="Times New Roman"/>
                          <a:cs typeface="Times New Roman"/>
                        </a:rPr>
                        <a:t> </a:t>
                      </a:r>
                      <a:r>
                        <a:rPr sz="1400" spc="-25" dirty="0">
                          <a:latin typeface="Times New Roman"/>
                          <a:cs typeface="Times New Roman"/>
                        </a:rPr>
                        <a:t>руб</a:t>
                      </a:r>
                      <a:endParaRPr sz="1400" dirty="0">
                        <a:latin typeface="Times New Roman"/>
                        <a:cs typeface="Times New Roman"/>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4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4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4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xmlns="" val="3587138991"/>
                  </a:ext>
                </a:extLst>
              </a:tr>
              <a:tr h="334551">
                <a:tc>
                  <a:txBody>
                    <a:bodyPr/>
                    <a:lstStyle/>
                    <a:p>
                      <a:pPr marL="1270" algn="ctr">
                        <a:lnSpc>
                          <a:spcPct val="100000"/>
                        </a:lnSpc>
                        <a:spcBef>
                          <a:spcPts val="5"/>
                        </a:spcBef>
                      </a:pPr>
                      <a:r>
                        <a:rPr sz="1400" spc="-20" dirty="0">
                          <a:latin typeface="Times New Roman"/>
                          <a:cs typeface="Times New Roman"/>
                        </a:rPr>
                        <a:t>3.1.</a:t>
                      </a:r>
                      <a:endParaRPr sz="1400">
                        <a:latin typeface="Times New Roman"/>
                        <a:cs typeface="Times New Roman"/>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4130">
                        <a:lnSpc>
                          <a:spcPct val="100000"/>
                        </a:lnSpc>
                        <a:spcBef>
                          <a:spcPts val="5"/>
                        </a:spcBef>
                      </a:pPr>
                      <a:r>
                        <a:rPr sz="1600" dirty="0">
                          <a:latin typeface="Times New Roman"/>
                          <a:cs typeface="Times New Roman"/>
                        </a:rPr>
                        <a:t>в</a:t>
                      </a:r>
                      <a:r>
                        <a:rPr sz="1600" spc="-20" dirty="0">
                          <a:latin typeface="Times New Roman"/>
                          <a:cs typeface="Times New Roman"/>
                        </a:rPr>
                        <a:t> </a:t>
                      </a:r>
                      <a:r>
                        <a:rPr sz="1600" dirty="0">
                          <a:latin typeface="Times New Roman"/>
                          <a:cs typeface="Times New Roman"/>
                        </a:rPr>
                        <a:t>том</a:t>
                      </a:r>
                      <a:r>
                        <a:rPr sz="1600" spc="-15" dirty="0">
                          <a:latin typeface="Times New Roman"/>
                          <a:cs typeface="Times New Roman"/>
                        </a:rPr>
                        <a:t> </a:t>
                      </a:r>
                      <a:r>
                        <a:rPr sz="1600" dirty="0">
                          <a:latin typeface="Times New Roman"/>
                          <a:cs typeface="Times New Roman"/>
                        </a:rPr>
                        <a:t>числе</a:t>
                      </a:r>
                      <a:r>
                        <a:rPr sz="1600" spc="-15" dirty="0">
                          <a:latin typeface="Times New Roman"/>
                          <a:cs typeface="Times New Roman"/>
                        </a:rPr>
                        <a:t> </a:t>
                      </a:r>
                      <a:r>
                        <a:rPr sz="1600" dirty="0">
                          <a:latin typeface="Times New Roman"/>
                          <a:cs typeface="Times New Roman"/>
                        </a:rPr>
                        <a:t>по</a:t>
                      </a:r>
                      <a:r>
                        <a:rPr sz="1600" spc="-10" dirty="0">
                          <a:latin typeface="Times New Roman"/>
                          <a:cs typeface="Times New Roman"/>
                        </a:rPr>
                        <a:t> </a:t>
                      </a:r>
                      <a:r>
                        <a:rPr sz="1600" dirty="0">
                          <a:latin typeface="Times New Roman"/>
                          <a:cs typeface="Times New Roman"/>
                        </a:rPr>
                        <a:t>Пушкинской</a:t>
                      </a:r>
                      <a:r>
                        <a:rPr sz="1600" spc="-15" dirty="0">
                          <a:latin typeface="Times New Roman"/>
                          <a:cs typeface="Times New Roman"/>
                        </a:rPr>
                        <a:t> </a:t>
                      </a:r>
                      <a:r>
                        <a:rPr sz="1600" dirty="0">
                          <a:latin typeface="Times New Roman"/>
                          <a:cs typeface="Times New Roman"/>
                        </a:rPr>
                        <a:t>карте</a:t>
                      </a:r>
                      <a:r>
                        <a:rPr sz="1600" spc="-15" dirty="0">
                          <a:latin typeface="Times New Roman"/>
                          <a:cs typeface="Times New Roman"/>
                        </a:rPr>
                        <a:t> </a:t>
                      </a:r>
                      <a:r>
                        <a:rPr sz="1600" dirty="0">
                          <a:latin typeface="Times New Roman"/>
                          <a:cs typeface="Times New Roman"/>
                        </a:rPr>
                        <a:t>(из</a:t>
                      </a:r>
                      <a:r>
                        <a:rPr sz="1600" spc="-15" dirty="0">
                          <a:latin typeface="Times New Roman"/>
                          <a:cs typeface="Times New Roman"/>
                        </a:rPr>
                        <a:t> </a:t>
                      </a:r>
                      <a:r>
                        <a:rPr sz="1600" dirty="0">
                          <a:latin typeface="Times New Roman"/>
                          <a:cs typeface="Times New Roman"/>
                        </a:rPr>
                        <a:t>строки</a:t>
                      </a:r>
                      <a:r>
                        <a:rPr sz="1600" spc="-15" dirty="0">
                          <a:latin typeface="Times New Roman"/>
                          <a:cs typeface="Times New Roman"/>
                        </a:rPr>
                        <a:t> </a:t>
                      </a:r>
                      <a:r>
                        <a:rPr sz="1600" spc="-25" dirty="0">
                          <a:latin typeface="Times New Roman"/>
                          <a:cs typeface="Times New Roman"/>
                        </a:rPr>
                        <a:t>3)</a:t>
                      </a:r>
                      <a:endParaRPr sz="1600" dirty="0">
                        <a:latin typeface="Times New Roman"/>
                        <a:cs typeface="Times New Roman"/>
                      </a:endParaRPr>
                    </a:p>
                  </a:txBody>
                  <a:tcPr marL="0" marR="0" marT="63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5"/>
                        </a:spcBef>
                      </a:pPr>
                      <a:r>
                        <a:rPr sz="1400" dirty="0">
                          <a:latin typeface="Times New Roman"/>
                          <a:cs typeface="Times New Roman"/>
                        </a:rPr>
                        <a:t>тыс</a:t>
                      </a:r>
                      <a:r>
                        <a:rPr sz="1400" spc="-5" dirty="0">
                          <a:latin typeface="Times New Roman"/>
                          <a:cs typeface="Times New Roman"/>
                        </a:rPr>
                        <a:t> </a:t>
                      </a:r>
                      <a:r>
                        <a:rPr sz="1400" spc="-25" dirty="0">
                          <a:latin typeface="Times New Roman"/>
                          <a:cs typeface="Times New Roman"/>
                        </a:rPr>
                        <a:t>руб</a:t>
                      </a:r>
                      <a:endParaRPr sz="1400" dirty="0">
                        <a:latin typeface="Times New Roman"/>
                        <a:cs typeface="Times New Roman"/>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4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endParaRPr sz="14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xmlns="" val="2802168403"/>
                  </a:ext>
                </a:extLst>
              </a:tr>
            </a:tbl>
          </a:graphicData>
        </a:graphic>
      </p:graphicFrame>
    </p:spTree>
    <p:extLst>
      <p:ext uri="{BB962C8B-B14F-4D97-AF65-F5344CB8AC3E}">
        <p14:creationId xmlns:p14="http://schemas.microsoft.com/office/powerpoint/2010/main" val="3700887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41187"/>
            <a:ext cx="12192000" cy="1375717"/>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76711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sp>
        <p:nvSpPr>
          <p:cNvPr id="5" name="Прямоугольник 4">
            <a:extLst>
              <a:ext uri="{FF2B5EF4-FFF2-40B4-BE49-F238E27FC236}">
                <a16:creationId xmlns:a16="http://schemas.microsoft.com/office/drawing/2014/main" xmlns="" id="{1EA23CC9-0BD2-4F2C-8043-85699B0C8C71}"/>
              </a:ext>
            </a:extLst>
          </p:cNvPr>
          <p:cNvSpPr/>
          <p:nvPr/>
        </p:nvSpPr>
        <p:spPr>
          <a:xfrm>
            <a:off x="1602750" y="479802"/>
            <a:ext cx="9505056" cy="962379"/>
          </a:xfrm>
          <a:prstGeom prst="rect">
            <a:avLst/>
          </a:prstGeom>
        </p:spPr>
        <p:txBody>
          <a:bodyPr wrap="square">
            <a:spAutoFit/>
          </a:bodyPr>
          <a:lstStyle/>
          <a:p>
            <a:pPr algn="ctr"/>
            <a:endParaRPr lang="ru-RU" sz="28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pPr>
            <a:endParaRPr lang="ru-RU" sz="2667"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xmlns="" id="{F0A59D31-243E-4812-B5CE-A1A77EBF4094}"/>
              </a:ext>
            </a:extLst>
          </p:cNvPr>
          <p:cNvSpPr/>
          <p:nvPr/>
        </p:nvSpPr>
        <p:spPr>
          <a:xfrm>
            <a:off x="690306" y="1978240"/>
            <a:ext cx="11045699" cy="3970318"/>
          </a:xfrm>
          <a:prstGeom prst="rect">
            <a:avLst/>
          </a:prstGeom>
        </p:spPr>
        <p:txBody>
          <a:bodyPr wrap="square">
            <a:spAutoFit/>
          </a:bodyPr>
          <a:lstStyle/>
          <a:p>
            <a:pPr marR="86360" lvl="0" algn="just">
              <a:spcBef>
                <a:spcPts val="5"/>
              </a:spcBef>
              <a:spcAft>
                <a:spcPts val="0"/>
              </a:spcAft>
              <a:buSzPts val="1400"/>
            </a:pPr>
            <a:r>
              <a:rPr lang="ru-RU" sz="2800" dirty="0"/>
              <a:t>Юридические лица – организации, являющиеся респондентами форм федерального статистического наблюдения о деятельности учреждений культуры, зарегистрированные на платформе «</a:t>
            </a:r>
            <a:r>
              <a:rPr lang="ru-RU" sz="2800" dirty="0" err="1"/>
              <a:t>PRO.Культура.РФ</a:t>
            </a:r>
            <a:r>
              <a:rPr lang="ru-RU" sz="2800" dirty="0"/>
              <a:t>», являющиеся действующими участниками программы «Пушкинская карта».</a:t>
            </a:r>
          </a:p>
          <a:p>
            <a:pPr marR="86360" lvl="0" algn="just">
              <a:spcBef>
                <a:spcPts val="5"/>
              </a:spcBef>
              <a:spcAft>
                <a:spcPts val="0"/>
              </a:spcAft>
              <a:buSzPts val="1400"/>
            </a:pPr>
            <a:endParaRPr lang="ru-RU" sz="2800" dirty="0"/>
          </a:p>
          <a:p>
            <a:pPr marR="86360" lvl="0" algn="just">
              <a:spcBef>
                <a:spcPts val="5"/>
              </a:spcBef>
              <a:spcAft>
                <a:spcPts val="0"/>
              </a:spcAft>
              <a:buSzPts val="1400"/>
            </a:pPr>
            <a:r>
              <a:rPr lang="ru-RU" sz="2800" dirty="0"/>
              <a:t>Юридические лица, имеющие обособленные подразделения, заполняют форму консолидировано, включая данные обо всех входящих в юридическое лицо обособленных подразделениях.</a:t>
            </a:r>
            <a:endParaRPr lang="ru-RU" sz="2800" b="1" dirty="0">
              <a:effectLst/>
              <a:latin typeface="Times New Roman" panose="02020603050405020304" pitchFamily="18" charset="0"/>
              <a:ea typeface="Times New Roman" panose="02020603050405020304" pitchFamily="18" charset="0"/>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7F5B0C8F-306E-4B6A-935B-DBA900D65ABE}"/>
              </a:ext>
            </a:extLst>
          </p:cNvPr>
          <p:cNvPicPr>
            <a:picLocks noChangeAspect="1"/>
          </p:cNvPicPr>
          <p:nvPr/>
        </p:nvPicPr>
        <p:blipFill>
          <a:blip r:embed="rId2"/>
          <a:stretch>
            <a:fillRect/>
          </a:stretch>
        </p:blipFill>
        <p:spPr>
          <a:xfrm>
            <a:off x="303478" y="234327"/>
            <a:ext cx="773656" cy="938059"/>
          </a:xfrm>
          <a:prstGeom prst="rect">
            <a:avLst/>
          </a:prstGeom>
        </p:spPr>
      </p:pic>
      <p:sp>
        <p:nvSpPr>
          <p:cNvPr id="9" name="Прямоугольник 8"/>
          <p:cNvSpPr/>
          <p:nvPr/>
        </p:nvSpPr>
        <p:spPr>
          <a:xfrm>
            <a:off x="1704221" y="251565"/>
            <a:ext cx="9860692" cy="523220"/>
          </a:xfrm>
          <a:prstGeom prst="rect">
            <a:avLst/>
          </a:prstGeom>
        </p:spPr>
        <p:txBody>
          <a:bodyPr wrap="square">
            <a:spAutoFit/>
          </a:bodyPr>
          <a:lstStyle/>
          <a:p>
            <a:r>
              <a:rPr lang="ru-RU" sz="2800" b="1" dirty="0">
                <a:solidFill>
                  <a:schemeClr val="accent1">
                    <a:lumMod val="50000"/>
                  </a:schemeClr>
                </a:solidFill>
              </a:rPr>
              <a:t>КТО ЗАПОЛНЯЕТ ФОРМУ ?</a:t>
            </a:r>
          </a:p>
        </p:txBody>
      </p:sp>
      <p:cxnSp>
        <p:nvCxnSpPr>
          <p:cNvPr id="12" name="Прямая соединительная линия 11">
            <a:extLst>
              <a:ext uri="{FF2B5EF4-FFF2-40B4-BE49-F238E27FC236}">
                <a16:creationId xmlns:a16="http://schemas.microsoft.com/office/drawing/2014/main" xmlns="" id="{E8C58D1E-DBC8-4651-9474-932481980902}"/>
              </a:ext>
            </a:extLst>
          </p:cNvPr>
          <p:cNvCxnSpPr>
            <a:cxnSpLocks/>
          </p:cNvCxnSpPr>
          <p:nvPr/>
        </p:nvCxnSpPr>
        <p:spPr>
          <a:xfrm>
            <a:off x="1328286" y="1188434"/>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13"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Tree>
    <p:extLst>
      <p:ext uri="{BB962C8B-B14F-4D97-AF65-F5344CB8AC3E}">
        <p14:creationId xmlns:p14="http://schemas.microsoft.com/office/powerpoint/2010/main" val="3824492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41187"/>
            <a:ext cx="12192000" cy="1375717"/>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76711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sp>
        <p:nvSpPr>
          <p:cNvPr id="5" name="Прямоугольник 4">
            <a:extLst>
              <a:ext uri="{FF2B5EF4-FFF2-40B4-BE49-F238E27FC236}">
                <a16:creationId xmlns:a16="http://schemas.microsoft.com/office/drawing/2014/main" xmlns="" id="{1EA23CC9-0BD2-4F2C-8043-85699B0C8C71}"/>
              </a:ext>
            </a:extLst>
          </p:cNvPr>
          <p:cNvSpPr/>
          <p:nvPr/>
        </p:nvSpPr>
        <p:spPr>
          <a:xfrm>
            <a:off x="1602750" y="479802"/>
            <a:ext cx="9505056" cy="962379"/>
          </a:xfrm>
          <a:prstGeom prst="rect">
            <a:avLst/>
          </a:prstGeom>
        </p:spPr>
        <p:txBody>
          <a:bodyPr wrap="square">
            <a:spAutoFit/>
          </a:bodyPr>
          <a:lstStyle/>
          <a:p>
            <a:pPr algn="ctr"/>
            <a:endParaRPr lang="ru-RU" sz="28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pPr>
            <a:endParaRPr lang="ru-RU" sz="2667"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xmlns="" id="{F0A59D31-243E-4812-B5CE-A1A77EBF4094}"/>
              </a:ext>
            </a:extLst>
          </p:cNvPr>
          <p:cNvSpPr/>
          <p:nvPr/>
        </p:nvSpPr>
        <p:spPr>
          <a:xfrm>
            <a:off x="491067" y="1646846"/>
            <a:ext cx="11045699" cy="4546566"/>
          </a:xfrm>
          <a:prstGeom prst="rect">
            <a:avLst/>
          </a:prstGeom>
        </p:spPr>
        <p:txBody>
          <a:bodyPr wrap="square">
            <a:spAutoFit/>
          </a:bodyPr>
          <a:lstStyle/>
          <a:p>
            <a:pPr marR="86360" lvl="0" algn="just">
              <a:spcBef>
                <a:spcPts val="5"/>
              </a:spcBef>
              <a:spcAft>
                <a:spcPts val="0"/>
              </a:spcAft>
              <a:buSzPts val="1400"/>
            </a:pP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Заполненная</a:t>
            </a:r>
            <a:r>
              <a:rPr lang="ru-RU" sz="1800" spc="2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форма</a:t>
            </a:r>
            <a:r>
              <a:rPr lang="ru-RU" sz="1800" spc="2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предоставляется</a:t>
            </a:r>
            <a:r>
              <a:rPr lang="ru-RU" sz="1800" spc="2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в</a:t>
            </a:r>
            <a:r>
              <a:rPr lang="ru-RU" sz="1800" spc="2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электронном</a:t>
            </a:r>
            <a:r>
              <a:rPr lang="ru-RU" sz="1800" spc="2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виде</a:t>
            </a:r>
            <a:r>
              <a:rPr lang="ru-RU" sz="1800" spc="2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в</a:t>
            </a:r>
            <a:r>
              <a:rPr lang="ru-RU" sz="1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spc="-25" dirty="0">
                <a:effectLst/>
                <a:latin typeface="Times New Roman" panose="02020603050405020304" pitchFamily="18" charset="0"/>
                <a:ea typeface="Times New Roman" panose="02020603050405020304" pitchFamily="18" charset="0"/>
                <a:cs typeface="Times New Roman" panose="02020603050405020304" pitchFamily="18" charset="0"/>
              </a:rPr>
              <a:t>АИС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«Статистика»</a:t>
            </a:r>
            <a:r>
              <a:rPr lang="ru-RU" sz="18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ежеквартально</a:t>
            </a:r>
            <a:r>
              <a:rPr lang="ru-RU" sz="18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до</a:t>
            </a:r>
            <a:r>
              <a:rPr lang="ru-RU" sz="18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10-го</a:t>
            </a:r>
            <a:r>
              <a:rPr lang="ru-RU" sz="1800" b="1"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числа</a:t>
            </a:r>
            <a:r>
              <a:rPr lang="ru-RU" sz="1800" b="1"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месяца,</a:t>
            </a:r>
            <a:r>
              <a:rPr lang="ru-RU" sz="18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следующего</a:t>
            </a:r>
            <a:r>
              <a:rPr lang="ru-RU" sz="1800" b="1"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за</a:t>
            </a:r>
            <a:r>
              <a:rPr lang="ru-RU" sz="1800" b="1"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отчетным </a:t>
            </a:r>
            <a:r>
              <a:rPr lang="ru-RU" sz="1800" b="1" spc="-10" dirty="0">
                <a:effectLst/>
                <a:latin typeface="Times New Roman" panose="02020603050405020304" pitchFamily="18" charset="0"/>
                <a:ea typeface="Times New Roman" panose="02020603050405020304" pitchFamily="18" charset="0"/>
                <a:cs typeface="Times New Roman" panose="02020603050405020304" pitchFamily="18" charset="0"/>
              </a:rPr>
              <a:t>кварталом.</a:t>
            </a:r>
            <a:endPar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90805" lvl="0" indent="-342900">
              <a:lnSpc>
                <a:spcPct val="150000"/>
              </a:lnSpc>
              <a:buSzPts val="1400"/>
              <a:buFont typeface="Wingdings" panose="05000000000000000000" pitchFamily="2" charset="2"/>
              <a:buChar char="q"/>
              <a:tabLst>
                <a:tab pos="760730" algn="l"/>
              </a:tabLst>
            </a:pP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Данные по форме предоставляются </a:t>
            </a:r>
            <a:r>
              <a:rPr lang="ru-RU" sz="1800" b="1" spc="0" dirty="0">
                <a:effectLst/>
                <a:latin typeface="Times New Roman" panose="02020603050405020304" pitchFamily="18" charset="0"/>
                <a:ea typeface="Times New Roman" panose="02020603050405020304" pitchFamily="18" charset="0"/>
                <a:cs typeface="Times New Roman" panose="02020603050405020304" pitchFamily="18" charset="0"/>
              </a:rPr>
              <a:t>ежеквартально</a:t>
            </a: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spc="0" dirty="0">
                <a:effectLst/>
                <a:latin typeface="Times New Roman" panose="02020603050405020304" pitchFamily="18" charset="0"/>
                <a:ea typeface="Times New Roman" panose="02020603050405020304" pitchFamily="18" charset="0"/>
                <a:cs typeface="Times New Roman" panose="02020603050405020304" pitchFamily="18" charset="0"/>
              </a:rPr>
              <a:t>нарастающим итогом </a:t>
            </a: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(за период с начала отчетного года).</a:t>
            </a:r>
          </a:p>
          <a:p>
            <a:pPr marL="342900" marR="88900" lvl="0" indent="-342900">
              <a:lnSpc>
                <a:spcPct val="150000"/>
              </a:lnSpc>
              <a:buSzPts val="1400"/>
              <a:buFont typeface="Wingdings" panose="05000000000000000000" pitchFamily="2" charset="2"/>
              <a:buChar char="q"/>
              <a:tabLst>
                <a:tab pos="719455" algn="l"/>
              </a:tabLst>
            </a:pP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Все показатели, приведенные в форме, должны соответствовать данным первичной учетной документации, имеющейся в организации. </a:t>
            </a:r>
            <a:endParaRPr lang="ru-RU" spc="26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88900" lvl="0" indent="-342900">
              <a:lnSpc>
                <a:spcPct val="150000"/>
              </a:lnSpc>
              <a:buSzPts val="1400"/>
              <a:buFont typeface="Wingdings" panose="05000000000000000000" pitchFamily="2" charset="2"/>
              <a:buChar char="q"/>
              <a:tabLst>
                <a:tab pos="719455" algn="l"/>
              </a:tabLst>
            </a:pP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Данные</a:t>
            </a:r>
            <a:r>
              <a:rPr lang="ru-RU" sz="1800" spc="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приводятся</a:t>
            </a:r>
            <a:r>
              <a:rPr lang="ru-RU" sz="1800" spc="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в</a:t>
            </a:r>
            <a:r>
              <a:rPr lang="ru-RU" sz="1800" spc="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тех</a:t>
            </a:r>
            <a:r>
              <a:rPr lang="ru-RU" sz="1800" spc="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единицах</a:t>
            </a:r>
            <a:r>
              <a:rPr lang="ru-RU" sz="1800" spc="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измерения,</a:t>
            </a:r>
            <a:r>
              <a:rPr lang="ru-RU" sz="1800" spc="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которые</a:t>
            </a:r>
            <a:r>
              <a:rPr lang="ru-RU" sz="1800" spc="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указаны</a:t>
            </a:r>
            <a:r>
              <a:rPr lang="ru-RU" sz="1800" spc="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spc="0" dirty="0">
                <a:effectLst/>
                <a:latin typeface="Times New Roman" panose="02020603050405020304" pitchFamily="18" charset="0"/>
                <a:ea typeface="Times New Roman" panose="02020603050405020304" pitchFamily="18" charset="0"/>
                <a:cs typeface="Times New Roman" panose="02020603050405020304" pitchFamily="18" charset="0"/>
              </a:rPr>
              <a:t>в форме: </a:t>
            </a:r>
          </a:p>
          <a:p>
            <a:pPr marL="342900" marR="88900" lvl="0" indent="-342900">
              <a:lnSpc>
                <a:spcPct val="150000"/>
              </a:lnSpc>
              <a:buSzPts val="1400"/>
              <a:buFont typeface="Wingdings" panose="05000000000000000000" pitchFamily="2" charset="2"/>
              <a:buChar char="§"/>
              <a:tabLst>
                <a:tab pos="719455" algn="l"/>
              </a:tabLs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Данные</a:t>
            </a:r>
            <a:r>
              <a:rPr lang="ru-RU" sz="1800" b="1"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по</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строкам</a:t>
            </a:r>
            <a:r>
              <a:rPr lang="ru-RU" sz="1800" b="1"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ru-RU" sz="1800" b="1"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2.1</a:t>
            </a:r>
            <a:r>
              <a:rPr lang="ru-RU" sz="18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указываются</a:t>
            </a:r>
            <a:r>
              <a:rPr lang="ru-RU" sz="1800" b="1"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в</a:t>
            </a:r>
            <a:r>
              <a:rPr lang="ru-RU" sz="18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единицах,</a:t>
            </a:r>
            <a:r>
              <a:rPr lang="ru-RU" sz="1800" b="1"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в</a:t>
            </a:r>
            <a:r>
              <a:rPr lang="ru-RU" sz="18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целых</a:t>
            </a:r>
            <a:r>
              <a:rPr lang="ru-RU" sz="18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spc="-10" dirty="0">
                <a:effectLst/>
                <a:latin typeface="Times New Roman" panose="02020603050405020304" pitchFamily="18" charset="0"/>
                <a:ea typeface="Times New Roman" panose="02020603050405020304" pitchFamily="18" charset="0"/>
                <a:cs typeface="Times New Roman" panose="02020603050405020304" pitchFamily="18" charset="0"/>
              </a:rPr>
              <a:t>числах.</a:t>
            </a:r>
            <a:endPar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87020" marR="88900" indent="-285750">
              <a:lnSpc>
                <a:spcPct val="150000"/>
              </a:lnSpc>
              <a:spcBef>
                <a:spcPts val="775"/>
              </a:spcBef>
              <a:spcAft>
                <a:spcPts val="0"/>
              </a:spcAft>
              <a:buFont typeface="Wingdings" panose="05000000000000000000" pitchFamily="2" charset="2"/>
              <a:buChar char="§"/>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Данные по строкам 3, 3.1 указываются в тысячах рублей, с одним десятичным знаком</a:t>
            </a:r>
            <a:r>
              <a:rPr lang="ru-RU" sz="1800" b="1" dirty="0">
                <a:effectLst/>
                <a:latin typeface="Times New Roman" panose="02020603050405020304" pitchFamily="18" charset="0"/>
                <a:ea typeface="Times New Roman" panose="02020603050405020304" pitchFamily="18" charset="0"/>
              </a:rPr>
              <a:t>.</a:t>
            </a:r>
          </a:p>
          <a:p>
            <a:pPr marL="1270" marR="88900">
              <a:lnSpc>
                <a:spcPct val="150000"/>
              </a:lnSpc>
              <a:spcBef>
                <a:spcPts val="775"/>
              </a:spcBef>
              <a:spcAft>
                <a:spcPts val="0"/>
              </a:spcAft>
            </a:pPr>
            <a:r>
              <a:rPr lang="ru-RU" b="1" dirty="0">
                <a:solidFill>
                  <a:srgbClr val="FF0000"/>
                </a:solidFill>
                <a:latin typeface="Times New Roman" panose="02020603050405020304" pitchFamily="18" charset="0"/>
                <a:cs typeface="Times New Roman" panose="02020603050405020304" pitchFamily="18" charset="0"/>
              </a:rPr>
              <a:t>После заполнения к форме прикрепляется подписанный отчет.  Сама форма мониторинга должна быть подписана электронной подписью  руководителя учреждения. </a:t>
            </a: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7F5B0C8F-306E-4B6A-935B-DBA900D65ABE}"/>
              </a:ext>
            </a:extLst>
          </p:cNvPr>
          <p:cNvPicPr>
            <a:picLocks noChangeAspect="1"/>
          </p:cNvPicPr>
          <p:nvPr/>
        </p:nvPicPr>
        <p:blipFill>
          <a:blip r:embed="rId2"/>
          <a:stretch>
            <a:fillRect/>
          </a:stretch>
        </p:blipFill>
        <p:spPr>
          <a:xfrm>
            <a:off x="303478" y="234327"/>
            <a:ext cx="773656" cy="938059"/>
          </a:xfrm>
          <a:prstGeom prst="rect">
            <a:avLst/>
          </a:prstGeom>
        </p:spPr>
      </p:pic>
      <p:sp>
        <p:nvSpPr>
          <p:cNvPr id="9" name="Прямоугольник 8"/>
          <p:cNvSpPr/>
          <p:nvPr/>
        </p:nvSpPr>
        <p:spPr>
          <a:xfrm>
            <a:off x="1704221" y="251565"/>
            <a:ext cx="9860692" cy="523220"/>
          </a:xfrm>
          <a:prstGeom prst="rect">
            <a:avLst/>
          </a:prstGeom>
        </p:spPr>
        <p:txBody>
          <a:bodyPr wrap="square">
            <a:spAutoFit/>
          </a:bodyPr>
          <a:lstStyle/>
          <a:p>
            <a:r>
              <a:rPr lang="ru-RU" sz="2800" b="1" dirty="0">
                <a:solidFill>
                  <a:schemeClr val="accent1">
                    <a:lumMod val="50000"/>
                  </a:schemeClr>
                </a:solidFill>
              </a:rPr>
              <a:t>Основная информация о предоставлении данных</a:t>
            </a:r>
          </a:p>
        </p:txBody>
      </p:sp>
      <p:cxnSp>
        <p:nvCxnSpPr>
          <p:cNvPr id="12" name="Прямая соединительная линия 11">
            <a:extLst>
              <a:ext uri="{FF2B5EF4-FFF2-40B4-BE49-F238E27FC236}">
                <a16:creationId xmlns:a16="http://schemas.microsoft.com/office/drawing/2014/main" xmlns="" id="{E8C58D1E-DBC8-4651-9474-932481980902}"/>
              </a:ext>
            </a:extLst>
          </p:cNvPr>
          <p:cNvCxnSpPr>
            <a:cxnSpLocks/>
          </p:cNvCxnSpPr>
          <p:nvPr/>
        </p:nvCxnSpPr>
        <p:spPr>
          <a:xfrm>
            <a:off x="1328286" y="1188434"/>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13"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Tree>
    <p:extLst>
      <p:ext uri="{BB962C8B-B14F-4D97-AF65-F5344CB8AC3E}">
        <p14:creationId xmlns:p14="http://schemas.microsoft.com/office/powerpoint/2010/main" val="953924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5791"/>
            <a:ext cx="12192000" cy="1375717"/>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76711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sp>
        <p:nvSpPr>
          <p:cNvPr id="5" name="Прямоугольник 4">
            <a:extLst>
              <a:ext uri="{FF2B5EF4-FFF2-40B4-BE49-F238E27FC236}">
                <a16:creationId xmlns:a16="http://schemas.microsoft.com/office/drawing/2014/main" xmlns="" id="{1EA23CC9-0BD2-4F2C-8043-85699B0C8C71}"/>
              </a:ext>
            </a:extLst>
          </p:cNvPr>
          <p:cNvSpPr/>
          <p:nvPr/>
        </p:nvSpPr>
        <p:spPr>
          <a:xfrm>
            <a:off x="1602750" y="479802"/>
            <a:ext cx="9505056" cy="962379"/>
          </a:xfrm>
          <a:prstGeom prst="rect">
            <a:avLst/>
          </a:prstGeom>
        </p:spPr>
        <p:txBody>
          <a:bodyPr wrap="square">
            <a:spAutoFit/>
          </a:bodyPr>
          <a:lstStyle/>
          <a:p>
            <a:pPr algn="ctr"/>
            <a:endParaRPr lang="ru-RU" sz="28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pPr>
            <a:endParaRPr lang="ru-RU" sz="2667" b="1"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7F5B0C8F-306E-4B6A-935B-DBA900D65ABE}"/>
              </a:ext>
            </a:extLst>
          </p:cNvPr>
          <p:cNvPicPr>
            <a:picLocks noChangeAspect="1"/>
          </p:cNvPicPr>
          <p:nvPr/>
        </p:nvPicPr>
        <p:blipFill>
          <a:blip r:embed="rId2"/>
          <a:stretch>
            <a:fillRect/>
          </a:stretch>
        </p:blipFill>
        <p:spPr>
          <a:xfrm>
            <a:off x="303478" y="234327"/>
            <a:ext cx="773656" cy="938059"/>
          </a:xfrm>
          <a:prstGeom prst="rect">
            <a:avLst/>
          </a:prstGeom>
        </p:spPr>
      </p:pic>
      <p:sp>
        <p:nvSpPr>
          <p:cNvPr id="9" name="Прямоугольник 8"/>
          <p:cNvSpPr/>
          <p:nvPr/>
        </p:nvSpPr>
        <p:spPr>
          <a:xfrm>
            <a:off x="1704221" y="251565"/>
            <a:ext cx="9860692" cy="523220"/>
          </a:xfrm>
          <a:prstGeom prst="rect">
            <a:avLst/>
          </a:prstGeom>
        </p:spPr>
        <p:txBody>
          <a:bodyPr wrap="square">
            <a:spAutoFit/>
          </a:bodyPr>
          <a:lstStyle/>
          <a:p>
            <a:r>
              <a:rPr lang="ru-RU" sz="2800" b="1" dirty="0">
                <a:solidFill>
                  <a:schemeClr val="accent1">
                    <a:lumMod val="50000"/>
                  </a:schemeClr>
                </a:solidFill>
              </a:rPr>
              <a:t>Основные ошибки</a:t>
            </a:r>
          </a:p>
        </p:txBody>
      </p:sp>
      <p:cxnSp>
        <p:nvCxnSpPr>
          <p:cNvPr id="12" name="Прямая соединительная линия 11">
            <a:extLst>
              <a:ext uri="{FF2B5EF4-FFF2-40B4-BE49-F238E27FC236}">
                <a16:creationId xmlns:a16="http://schemas.microsoft.com/office/drawing/2014/main" xmlns="" id="{E8C58D1E-DBC8-4651-9474-932481980902}"/>
              </a:ext>
            </a:extLst>
          </p:cNvPr>
          <p:cNvCxnSpPr>
            <a:cxnSpLocks/>
          </p:cNvCxnSpPr>
          <p:nvPr/>
        </p:nvCxnSpPr>
        <p:spPr>
          <a:xfrm>
            <a:off x="1328286" y="1188434"/>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13"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19" name="TextBox 18">
            <a:extLst>
              <a:ext uri="{FF2B5EF4-FFF2-40B4-BE49-F238E27FC236}">
                <a16:creationId xmlns:a16="http://schemas.microsoft.com/office/drawing/2014/main" xmlns="" id="{4E9DD890-2952-4DC4-9172-337DA0DD08A2}"/>
              </a:ext>
            </a:extLst>
          </p:cNvPr>
          <p:cNvSpPr txBox="1"/>
          <p:nvPr/>
        </p:nvSpPr>
        <p:spPr>
          <a:xfrm>
            <a:off x="2752641" y="1577638"/>
            <a:ext cx="10863713" cy="338554"/>
          </a:xfrm>
          <a:prstGeom prst="rect">
            <a:avLst/>
          </a:prstGeom>
          <a:noFill/>
        </p:spPr>
        <p:txBody>
          <a:bodyPr wrap="square">
            <a:spAutoFit/>
          </a:bodyPr>
          <a:lstStyle/>
          <a:p>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Данные</a:t>
            </a:r>
            <a:r>
              <a:rPr lang="ru-RU" sz="1600" b="1"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по</a:t>
            </a:r>
            <a:r>
              <a:rPr lang="ru-RU" sz="16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строкам</a:t>
            </a:r>
            <a:r>
              <a:rPr lang="ru-RU" sz="1600" b="1"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ru-RU" sz="1600" b="1"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2.1</a:t>
            </a:r>
            <a:r>
              <a:rPr lang="ru-RU" sz="16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указываются</a:t>
            </a:r>
            <a:r>
              <a:rPr lang="ru-RU" sz="1600" b="1"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в</a:t>
            </a:r>
            <a:r>
              <a:rPr lang="ru-RU" sz="16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единицах,</a:t>
            </a:r>
            <a:r>
              <a:rPr lang="ru-RU" sz="1600" b="1"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в</a:t>
            </a:r>
            <a:r>
              <a:rPr lang="ru-RU" sz="16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a:effectLst/>
                <a:latin typeface="Times New Roman" panose="02020603050405020304" pitchFamily="18" charset="0"/>
                <a:ea typeface="Times New Roman" panose="02020603050405020304" pitchFamily="18" charset="0"/>
                <a:cs typeface="Times New Roman" panose="02020603050405020304" pitchFamily="18" charset="0"/>
              </a:rPr>
              <a:t>целых</a:t>
            </a:r>
            <a:r>
              <a:rPr lang="ru-RU" sz="16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b="1" spc="-10" dirty="0">
                <a:effectLst/>
                <a:latin typeface="Times New Roman" panose="02020603050405020304" pitchFamily="18" charset="0"/>
                <a:ea typeface="Times New Roman" panose="02020603050405020304" pitchFamily="18" charset="0"/>
                <a:cs typeface="Times New Roman" panose="02020603050405020304" pitchFamily="18" charset="0"/>
              </a:rPr>
              <a:t>числах.</a:t>
            </a:r>
            <a:endParaRPr lang="ru-RU" sz="1600" dirty="0"/>
          </a:p>
        </p:txBody>
      </p:sp>
      <p:pic>
        <p:nvPicPr>
          <p:cNvPr id="3" name="Рисунок 2">
            <a:extLst>
              <a:ext uri="{FF2B5EF4-FFF2-40B4-BE49-F238E27FC236}">
                <a16:creationId xmlns:a16="http://schemas.microsoft.com/office/drawing/2014/main" xmlns="" id="{966A0BC2-7C37-43E3-8006-98A08046EA43}"/>
              </a:ext>
            </a:extLst>
          </p:cNvPr>
          <p:cNvPicPr>
            <a:picLocks noChangeAspect="1"/>
          </p:cNvPicPr>
          <p:nvPr/>
        </p:nvPicPr>
        <p:blipFill rotWithShape="1">
          <a:blip r:embed="rId3">
            <a:extLst>
              <a:ext uri="{28A0092B-C50C-407E-A947-70E740481C1C}">
                <a14:useLocalDpi xmlns:a14="http://schemas.microsoft.com/office/drawing/2010/main" val="0"/>
              </a:ext>
            </a:extLst>
          </a:blip>
          <a:srcRect l="2855" t="10066" r="66107" b="24960"/>
          <a:stretch/>
        </p:blipFill>
        <p:spPr>
          <a:xfrm>
            <a:off x="102550" y="2146968"/>
            <a:ext cx="6439209" cy="2129932"/>
          </a:xfrm>
          <a:prstGeom prst="rect">
            <a:avLst/>
          </a:prstGeom>
        </p:spPr>
      </p:pic>
      <p:pic>
        <p:nvPicPr>
          <p:cNvPr id="18" name="Рисунок 17">
            <a:extLst>
              <a:ext uri="{FF2B5EF4-FFF2-40B4-BE49-F238E27FC236}">
                <a16:creationId xmlns:a16="http://schemas.microsoft.com/office/drawing/2014/main" xmlns="" id="{5D797D87-12D9-4718-98FD-E78D954AED59}"/>
              </a:ext>
            </a:extLst>
          </p:cNvPr>
          <p:cNvPicPr>
            <a:picLocks noChangeAspect="1"/>
          </p:cNvPicPr>
          <p:nvPr/>
        </p:nvPicPr>
        <p:blipFill rotWithShape="1">
          <a:blip r:embed="rId3">
            <a:extLst>
              <a:ext uri="{28A0092B-C50C-407E-A947-70E740481C1C}">
                <a14:useLocalDpi xmlns:a14="http://schemas.microsoft.com/office/drawing/2010/main" val="0"/>
              </a:ext>
            </a:extLst>
          </a:blip>
          <a:srcRect l="71053" t="10066" r="1178" b="24960"/>
          <a:stretch/>
        </p:blipFill>
        <p:spPr>
          <a:xfrm>
            <a:off x="6439209" y="2146968"/>
            <a:ext cx="5759864" cy="2129932"/>
          </a:xfrm>
          <a:prstGeom prst="rect">
            <a:avLst/>
          </a:prstGeom>
        </p:spPr>
      </p:pic>
      <p:sp>
        <p:nvSpPr>
          <p:cNvPr id="4" name="Прямоугольник 3">
            <a:extLst>
              <a:ext uri="{FF2B5EF4-FFF2-40B4-BE49-F238E27FC236}">
                <a16:creationId xmlns:a16="http://schemas.microsoft.com/office/drawing/2014/main" xmlns="" id="{51BF5762-9C7D-4141-8933-F215220F03AB}"/>
              </a:ext>
            </a:extLst>
          </p:cNvPr>
          <p:cNvSpPr/>
          <p:nvPr/>
        </p:nvSpPr>
        <p:spPr>
          <a:xfrm>
            <a:off x="8794555" y="5250638"/>
            <a:ext cx="1492396" cy="369332"/>
          </a:xfrm>
          <a:prstGeom prst="rect">
            <a:avLst/>
          </a:prstGeom>
        </p:spPr>
        <p:txBody>
          <a:bodyPr wrap="none">
            <a:spAutoFit/>
          </a:bodyPr>
          <a:lstStyle/>
          <a:p>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целые</a:t>
            </a:r>
            <a:r>
              <a:rPr lang="ru-RU" b="1" spc="-15" dirty="0">
                <a:latin typeface="Times New Roman" panose="02020603050405020304" pitchFamily="18" charset="0"/>
                <a:ea typeface="Times New Roman" panose="02020603050405020304" pitchFamily="18" charset="0"/>
                <a:cs typeface="Times New Roman" panose="02020603050405020304" pitchFamily="18" charset="0"/>
              </a:rPr>
              <a:t> </a:t>
            </a:r>
            <a:r>
              <a:rPr lang="ru-RU" b="1" spc="-1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числа</a:t>
            </a:r>
            <a:endParaRPr lang="ru-RU" dirty="0">
              <a:solidFill>
                <a:srgbClr val="FF0000"/>
              </a:solidFill>
            </a:endParaRPr>
          </a:p>
        </p:txBody>
      </p:sp>
      <p:cxnSp>
        <p:nvCxnSpPr>
          <p:cNvPr id="7" name="Прямая со стрелкой 6">
            <a:extLst>
              <a:ext uri="{FF2B5EF4-FFF2-40B4-BE49-F238E27FC236}">
                <a16:creationId xmlns:a16="http://schemas.microsoft.com/office/drawing/2014/main" xmlns="" id="{C007AE43-C13A-4D71-B444-97909EF012B9}"/>
              </a:ext>
            </a:extLst>
          </p:cNvPr>
          <p:cNvCxnSpPr/>
          <p:nvPr/>
        </p:nvCxnSpPr>
        <p:spPr>
          <a:xfrm flipH="1" flipV="1">
            <a:off x="7062625" y="4276900"/>
            <a:ext cx="1631827" cy="11793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a:extLst>
              <a:ext uri="{FF2B5EF4-FFF2-40B4-BE49-F238E27FC236}">
                <a16:creationId xmlns:a16="http://schemas.microsoft.com/office/drawing/2014/main" xmlns="" id="{02596E89-ABC3-4DCB-AA05-DFBA4C26A47D}"/>
              </a:ext>
            </a:extLst>
          </p:cNvPr>
          <p:cNvCxnSpPr/>
          <p:nvPr/>
        </p:nvCxnSpPr>
        <p:spPr>
          <a:xfrm flipH="1" flipV="1">
            <a:off x="8331203" y="4314886"/>
            <a:ext cx="700755" cy="8977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a:extLst>
              <a:ext uri="{FF2B5EF4-FFF2-40B4-BE49-F238E27FC236}">
                <a16:creationId xmlns:a16="http://schemas.microsoft.com/office/drawing/2014/main" xmlns="" id="{65839DB5-3D2C-45E2-BD6B-B66434EB7F5C}"/>
              </a:ext>
            </a:extLst>
          </p:cNvPr>
          <p:cNvCxnSpPr>
            <a:cxnSpLocks/>
          </p:cNvCxnSpPr>
          <p:nvPr/>
        </p:nvCxnSpPr>
        <p:spPr>
          <a:xfrm flipV="1">
            <a:off x="9507574" y="4375998"/>
            <a:ext cx="792962" cy="823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a:extLst>
              <a:ext uri="{FF2B5EF4-FFF2-40B4-BE49-F238E27FC236}">
                <a16:creationId xmlns:a16="http://schemas.microsoft.com/office/drawing/2014/main" xmlns="" id="{FF98D8B7-0607-4D82-9C61-467473242E05}"/>
              </a:ext>
            </a:extLst>
          </p:cNvPr>
          <p:cNvCxnSpPr>
            <a:cxnSpLocks/>
          </p:cNvCxnSpPr>
          <p:nvPr/>
        </p:nvCxnSpPr>
        <p:spPr>
          <a:xfrm flipV="1">
            <a:off x="10286951" y="4328216"/>
            <a:ext cx="1277962" cy="1059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4659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1"/>
            <a:ext cx="12192000" cy="1172386"/>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76711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C3FCEC5B-8455-4FC4-8DF6-5A1B68C44F0E}"/>
              </a:ext>
            </a:extLst>
          </p:cNvPr>
          <p:cNvPicPr>
            <a:picLocks noChangeAspect="1"/>
          </p:cNvPicPr>
          <p:nvPr/>
        </p:nvPicPr>
        <p:blipFill>
          <a:blip r:embed="rId2"/>
          <a:stretch>
            <a:fillRect/>
          </a:stretch>
        </p:blipFill>
        <p:spPr>
          <a:xfrm>
            <a:off x="303478" y="234327"/>
            <a:ext cx="773656" cy="938059"/>
          </a:xfrm>
          <a:prstGeom prst="rect">
            <a:avLst/>
          </a:prstGeom>
        </p:spPr>
      </p:pic>
      <p:sp>
        <p:nvSpPr>
          <p:cNvPr id="12"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2" name="Прямоугольник 1"/>
          <p:cNvSpPr/>
          <p:nvPr/>
        </p:nvSpPr>
        <p:spPr>
          <a:xfrm>
            <a:off x="1527209" y="102099"/>
            <a:ext cx="9860692" cy="954107"/>
          </a:xfrm>
          <a:prstGeom prst="rect">
            <a:avLst/>
          </a:prstGeom>
        </p:spPr>
        <p:txBody>
          <a:bodyPr wrap="square">
            <a:spAutoFit/>
          </a:bodyPr>
          <a:lstStyle/>
          <a:p>
            <a:r>
              <a:rPr lang="ru-RU" sz="2800" b="1" dirty="0">
                <a:solidFill>
                  <a:schemeClr val="accent1">
                    <a:lumMod val="50000"/>
                  </a:schemeClr>
                </a:solidFill>
              </a:rPr>
              <a:t>Количество мероприятий, реализуемых организацией культуры на платной основе</a:t>
            </a:r>
          </a:p>
        </p:txBody>
      </p:sp>
      <p:cxnSp>
        <p:nvCxnSpPr>
          <p:cNvPr id="11" name="Прямая соединительная линия 10">
            <a:extLst>
              <a:ext uri="{FF2B5EF4-FFF2-40B4-BE49-F238E27FC236}">
                <a16:creationId xmlns:a16="http://schemas.microsoft.com/office/drawing/2014/main" xmlns="" id="{E8C58D1E-DBC8-4651-9474-932481980902}"/>
              </a:ext>
            </a:extLst>
          </p:cNvPr>
          <p:cNvCxnSpPr>
            <a:cxnSpLocks/>
          </p:cNvCxnSpPr>
          <p:nvPr/>
        </p:nvCxnSpPr>
        <p:spPr>
          <a:xfrm>
            <a:off x="1328286" y="1172386"/>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xmlns="" id="{B2240A2F-B477-4C94-BA41-B62213DECBEF}"/>
              </a:ext>
            </a:extLst>
          </p:cNvPr>
          <p:cNvSpPr txBox="1"/>
          <p:nvPr/>
        </p:nvSpPr>
        <p:spPr>
          <a:xfrm>
            <a:off x="817163" y="1225949"/>
            <a:ext cx="11280784" cy="376834"/>
          </a:xfrm>
          <a:prstGeom prst="rect">
            <a:avLst/>
          </a:prstGeom>
          <a:noFill/>
        </p:spPr>
        <p:txBody>
          <a:bodyPr wrap="square">
            <a:spAutoFit/>
          </a:bodyPr>
          <a:lstStyle/>
          <a:p>
            <a:pPr algn="just">
              <a:lnSpc>
                <a:spcPct val="150000"/>
              </a:lnSpc>
            </a:pPr>
            <a:r>
              <a:rPr lang="ru-RU" sz="1400" b="1" dirty="0">
                <a:effectLst/>
                <a:latin typeface="Times New Roman" panose="02020603050405020304" pitchFamily="18" charset="0"/>
                <a:cs typeface="Times New Roman" panose="02020603050405020304" pitchFamily="18" charset="0"/>
              </a:rPr>
              <a:t>В строке 1 указывается общее количество платных мероприятий (включая кинопоказы), проводимых организацией культуры.</a:t>
            </a:r>
          </a:p>
        </p:txBody>
      </p:sp>
      <p:sp>
        <p:nvSpPr>
          <p:cNvPr id="3" name="Прямоугольник 2">
            <a:extLst>
              <a:ext uri="{FF2B5EF4-FFF2-40B4-BE49-F238E27FC236}">
                <a16:creationId xmlns:a16="http://schemas.microsoft.com/office/drawing/2014/main" xmlns="" id="{06B3DB67-6376-4B0C-9811-F59FEF1C3C07}"/>
              </a:ext>
            </a:extLst>
          </p:cNvPr>
          <p:cNvSpPr/>
          <p:nvPr/>
        </p:nvSpPr>
        <p:spPr>
          <a:xfrm>
            <a:off x="494241" y="5440590"/>
            <a:ext cx="11003560" cy="1242904"/>
          </a:xfrm>
          <a:prstGeom prst="rect">
            <a:avLst/>
          </a:prstGeom>
        </p:spPr>
        <p:txBody>
          <a:bodyPr wrap="square">
            <a:spAutoFit/>
          </a:bodyPr>
          <a:lstStyle/>
          <a:p>
            <a:pPr algn="just">
              <a:lnSpc>
                <a:spcPct val="150000"/>
              </a:lnSpc>
            </a:pPr>
            <a:r>
              <a:rPr lang="ru-RU" sz="1600" dirty="0">
                <a:latin typeface="Times New Roman" panose="02020603050405020304" pitchFamily="18" charset="0"/>
                <a:cs typeface="Times New Roman" panose="02020603050405020304" pitchFamily="18" charset="0"/>
              </a:rPr>
              <a:t/>
            </a:r>
            <a:br>
              <a:rPr lang="ru-RU" sz="1600" dirty="0">
                <a:latin typeface="Times New Roman" panose="02020603050405020304" pitchFamily="18" charset="0"/>
                <a:cs typeface="Times New Roman" panose="02020603050405020304" pitchFamily="18" charset="0"/>
              </a:rPr>
            </a:br>
            <a:r>
              <a:rPr lang="ru-RU" b="1" dirty="0">
                <a:solidFill>
                  <a:srgbClr val="FF0000"/>
                </a:solidFill>
                <a:latin typeface="Times New Roman" panose="02020603050405020304" pitchFamily="18" charset="0"/>
                <a:cs typeface="Times New Roman" panose="02020603050405020304" pitchFamily="18" charset="0"/>
              </a:rPr>
              <a:t>ВАЖНО! </a:t>
            </a:r>
            <a:r>
              <a:rPr lang="ru-RU" dirty="0">
                <a:latin typeface="Times New Roman" panose="02020603050405020304" pitchFamily="18" charset="0"/>
                <a:ea typeface="Times New Roman" panose="02020603050405020304" pitchFamily="18" charset="0"/>
              </a:rPr>
              <a:t>В заполнении формы под «количеством мероприятий» понимается</a:t>
            </a:r>
            <a:r>
              <a:rPr lang="ru-RU" spc="-6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не</a:t>
            </a:r>
            <a:r>
              <a:rPr lang="ru-RU" spc="-6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число</a:t>
            </a:r>
            <a:r>
              <a:rPr lang="ru-RU" spc="-5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прошедших</a:t>
            </a:r>
            <a:r>
              <a:rPr lang="ru-RU" spc="-5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в</a:t>
            </a:r>
            <a:r>
              <a:rPr lang="ru-RU" spc="-7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отчетном</a:t>
            </a:r>
            <a:r>
              <a:rPr lang="ru-RU" spc="-7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периоде</a:t>
            </a:r>
            <a:r>
              <a:rPr lang="ru-RU" spc="-6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мероприятий/событий,</a:t>
            </a:r>
            <a:r>
              <a:rPr lang="ru-RU" spc="-7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а число уникальных наименований мероприятий</a:t>
            </a:r>
            <a:endParaRPr lang="ru-RU"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xmlns="" id="{6E83ADF0-DD3C-4DA2-87B6-DD84BBEC2AB6}"/>
              </a:ext>
            </a:extLst>
          </p:cNvPr>
          <p:cNvPicPr>
            <a:picLocks noChangeAspect="1"/>
          </p:cNvPicPr>
          <p:nvPr/>
        </p:nvPicPr>
        <p:blipFill rotWithShape="1">
          <a:blip r:embed="rId3"/>
          <a:srcRect b="64133"/>
          <a:stretch/>
        </p:blipFill>
        <p:spPr>
          <a:xfrm>
            <a:off x="303478" y="1679197"/>
            <a:ext cx="11411115" cy="1782696"/>
          </a:xfrm>
          <a:prstGeom prst="rect">
            <a:avLst/>
          </a:prstGeom>
        </p:spPr>
      </p:pic>
      <p:sp>
        <p:nvSpPr>
          <p:cNvPr id="5" name="Прямоугольник 4">
            <a:extLst>
              <a:ext uri="{FF2B5EF4-FFF2-40B4-BE49-F238E27FC236}">
                <a16:creationId xmlns:a16="http://schemas.microsoft.com/office/drawing/2014/main" xmlns="" id="{5BB86C97-2140-408E-BA0A-8844251FDABF}"/>
              </a:ext>
            </a:extLst>
          </p:cNvPr>
          <p:cNvSpPr/>
          <p:nvPr/>
        </p:nvSpPr>
        <p:spPr>
          <a:xfrm>
            <a:off x="494241" y="3581194"/>
            <a:ext cx="11335747" cy="873572"/>
          </a:xfrm>
          <a:prstGeom prst="rect">
            <a:avLst/>
          </a:prstGeom>
        </p:spPr>
        <p:txBody>
          <a:bodyPr wrap="square">
            <a:spAutoFit/>
          </a:bodyPr>
          <a:lstStyle/>
          <a:p>
            <a:pPr algn="just">
              <a:lnSpc>
                <a:spcPct val="150000"/>
              </a:lnSpc>
            </a:pPr>
            <a:r>
              <a:rPr lang="ru-RU" dirty="0">
                <a:latin typeface="Times New Roman" panose="02020603050405020304" pitchFamily="18" charset="0"/>
                <a:cs typeface="Times New Roman" panose="02020603050405020304" pitchFamily="18" charset="0"/>
              </a:rPr>
              <a:t>Мероприятие — это уникальное событие с однозначно идентифицируемыми и повторяющимися параметрами (тематика, место проведения), например: культурно‑образовательные мероприятия, спектакли, концерты.</a:t>
            </a:r>
          </a:p>
        </p:txBody>
      </p:sp>
      <p:sp>
        <p:nvSpPr>
          <p:cNvPr id="6" name="Прямоугольник 5">
            <a:extLst>
              <a:ext uri="{FF2B5EF4-FFF2-40B4-BE49-F238E27FC236}">
                <a16:creationId xmlns:a16="http://schemas.microsoft.com/office/drawing/2014/main" xmlns="" id="{430CACFE-D04A-468D-83B3-17317CD89E14}"/>
              </a:ext>
            </a:extLst>
          </p:cNvPr>
          <p:cNvSpPr/>
          <p:nvPr/>
        </p:nvSpPr>
        <p:spPr>
          <a:xfrm>
            <a:off x="494241" y="4454766"/>
            <a:ext cx="11434904" cy="458074"/>
          </a:xfrm>
          <a:prstGeom prst="rect">
            <a:avLst/>
          </a:prstGeom>
        </p:spPr>
        <p:txBody>
          <a:bodyPr wrap="square">
            <a:spAutoFit/>
          </a:bodyPr>
          <a:lstStyle/>
          <a:p>
            <a:pPr algn="just">
              <a:lnSpc>
                <a:spcPct val="150000"/>
              </a:lnSpc>
            </a:pPr>
            <a:r>
              <a:rPr lang="ru-RU" dirty="0">
                <a:latin typeface="Times New Roman" panose="02020603050405020304" pitchFamily="18" charset="0"/>
                <a:cs typeface="Times New Roman" panose="02020603050405020304" pitchFamily="18" charset="0"/>
              </a:rPr>
              <a:t>Мероприятия, дата проведения которых выходит за рамки отчётного периода, в строки 1–1.1.1 не включаются.</a:t>
            </a:r>
          </a:p>
        </p:txBody>
      </p:sp>
      <p:sp>
        <p:nvSpPr>
          <p:cNvPr id="7" name="Прямоугольник 6">
            <a:extLst>
              <a:ext uri="{FF2B5EF4-FFF2-40B4-BE49-F238E27FC236}">
                <a16:creationId xmlns:a16="http://schemas.microsoft.com/office/drawing/2014/main" xmlns="" id="{6860CC1E-147E-4490-AFB2-C0C2E0578B82}"/>
              </a:ext>
            </a:extLst>
          </p:cNvPr>
          <p:cNvSpPr/>
          <p:nvPr/>
        </p:nvSpPr>
        <p:spPr>
          <a:xfrm>
            <a:off x="494241" y="4938772"/>
            <a:ext cx="11203518" cy="873572"/>
          </a:xfrm>
          <a:prstGeom prst="rect">
            <a:avLst/>
          </a:prstGeom>
        </p:spPr>
        <p:txBody>
          <a:bodyPr wrap="square">
            <a:spAutoFit/>
          </a:bodyPr>
          <a:lstStyle/>
          <a:p>
            <a:pPr algn="just">
              <a:lnSpc>
                <a:spcPct val="150000"/>
              </a:lnSpc>
            </a:pPr>
            <a:r>
              <a:rPr lang="ru-RU" dirty="0">
                <a:latin typeface="Times New Roman" panose="02020603050405020304" pitchFamily="18" charset="0"/>
                <a:cs typeface="Times New Roman" panose="02020603050405020304" pitchFamily="18" charset="0"/>
              </a:rPr>
              <a:t>Если  мероприятие проводится на протяжении нескольких кварталов, то  в форме оно  учитывается только на дату своего начала.</a:t>
            </a:r>
          </a:p>
        </p:txBody>
      </p:sp>
    </p:spTree>
    <p:extLst>
      <p:ext uri="{BB962C8B-B14F-4D97-AF65-F5344CB8AC3E}">
        <p14:creationId xmlns:p14="http://schemas.microsoft.com/office/powerpoint/2010/main" val="2784222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auto">
          <a:xfrm>
            <a:off x="0" y="-33931"/>
            <a:ext cx="12192000" cy="1474573"/>
          </a:xfrm>
          <a:prstGeom prst="roundRect">
            <a:avLst>
              <a:gd name="adj" fmla="val 0"/>
            </a:avLst>
          </a:prstGeom>
          <a:solidFill>
            <a:srgbClr val="DAE3F3">
              <a:alpha val="70000"/>
            </a:srgbClr>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3733" b="1" dirty="0"/>
          </a:p>
        </p:txBody>
      </p:sp>
      <p:sp>
        <p:nvSpPr>
          <p:cNvPr id="8" name="ZoneTexte 25"/>
          <p:cNvSpPr txBox="1"/>
          <p:nvPr/>
        </p:nvSpPr>
        <p:spPr>
          <a:xfrm>
            <a:off x="8052528" y="2767116"/>
            <a:ext cx="3648405" cy="800219"/>
          </a:xfrm>
          <a:prstGeom prst="rect">
            <a:avLst/>
          </a:prstGeom>
          <a:noFill/>
        </p:spPr>
        <p:txBody>
          <a:bodyPr wrap="square" rtlCol="0" anchor="ctr" anchorCtr="0">
            <a:spAutoFit/>
          </a:bodyPr>
          <a:lstStyle/>
          <a:p>
            <a:pPr algn="r"/>
            <a:r>
              <a:rPr lang="fr-CA" sz="3200" dirty="0">
                <a:solidFill>
                  <a:schemeClr val="bg1"/>
                </a:solidFill>
                <a:latin typeface="PT Sans"/>
              </a:rPr>
              <a:t>JOHN SMITH</a:t>
            </a:r>
          </a:p>
          <a:p>
            <a:pPr algn="r"/>
            <a:r>
              <a:rPr lang="fr-CA" sz="1400" dirty="0">
                <a:solidFill>
                  <a:schemeClr val="bg1"/>
                </a:solidFill>
                <a:latin typeface="PT Sans"/>
              </a:rPr>
              <a:t>GENERAL MANAGER</a:t>
            </a:r>
            <a:endParaRPr lang="fr-CA" sz="1400" dirty="0">
              <a:solidFill>
                <a:schemeClr val="bg1"/>
              </a:solidFill>
              <a:latin typeface="Montserrat"/>
            </a:endParaRPr>
          </a:p>
        </p:txBody>
      </p:sp>
      <p:pic>
        <p:nvPicPr>
          <p:cNvPr id="10" name="Рисунок 9" descr="Изображение выглядит как текст, коллекция картинок&#10;&#10;Автоматически созданное описание">
            <a:extLst>
              <a:ext uri="{FF2B5EF4-FFF2-40B4-BE49-F238E27FC236}">
                <a16:creationId xmlns:a16="http://schemas.microsoft.com/office/drawing/2014/main" xmlns="" id="{C3FCEC5B-8455-4FC4-8DF6-5A1B68C44F0E}"/>
              </a:ext>
            </a:extLst>
          </p:cNvPr>
          <p:cNvPicPr>
            <a:picLocks noChangeAspect="1"/>
          </p:cNvPicPr>
          <p:nvPr/>
        </p:nvPicPr>
        <p:blipFill>
          <a:blip r:embed="rId2"/>
          <a:stretch>
            <a:fillRect/>
          </a:stretch>
        </p:blipFill>
        <p:spPr>
          <a:xfrm>
            <a:off x="303478" y="234327"/>
            <a:ext cx="773656" cy="938059"/>
          </a:xfrm>
          <a:prstGeom prst="rect">
            <a:avLst/>
          </a:prstGeom>
        </p:spPr>
      </p:pic>
      <p:sp>
        <p:nvSpPr>
          <p:cNvPr id="12" name="Right Triangle 14">
            <a:extLst>
              <a:ext uri="{FF2B5EF4-FFF2-40B4-BE49-F238E27FC236}">
                <a16:creationId xmlns:a16="http://schemas.microsoft.com/office/drawing/2014/main" xmlns="" id="{968CD374-D442-401E-83E8-27D84D101433}"/>
              </a:ext>
            </a:extLst>
          </p:cNvPr>
          <p:cNvSpPr/>
          <p:nvPr/>
        </p:nvSpPr>
        <p:spPr bwMode="auto">
          <a:xfrm rot="16200000">
            <a:off x="11183547" y="5870702"/>
            <a:ext cx="914400" cy="914400"/>
          </a:xfrm>
          <a:prstGeom prst="rtTriangle">
            <a:avLst/>
          </a:prstGeom>
          <a:solidFill>
            <a:schemeClr val="accent1">
              <a:lumMod val="75000"/>
            </a:schemeClr>
          </a:solidFill>
          <a:ln w="9525">
            <a:solidFill>
              <a:schemeClr val="accent1">
                <a:lumMod val="75000"/>
              </a:schemeClr>
            </a:solidFill>
            <a:round/>
            <a:headEnd/>
            <a:tailEnd/>
          </a:ln>
        </p:spPr>
        <p:txBody>
          <a:bodyPr vert="horz" wrap="square" lIns="91440" tIns="45720" rIns="91440" bIns="45720" numCol="1" rtlCol="0" anchor="t" anchorCtr="0" compatLnSpc="1">
            <a:prstTxWarp prst="textNoShape">
              <a:avLst/>
            </a:prstTxWarp>
          </a:bodyPr>
          <a:lstStyle/>
          <a:p>
            <a:pPr algn="ctr"/>
            <a:endParaRPr lang="en-US"/>
          </a:p>
        </p:txBody>
      </p:sp>
      <p:sp>
        <p:nvSpPr>
          <p:cNvPr id="2" name="Прямоугольник 1"/>
          <p:cNvSpPr/>
          <p:nvPr/>
        </p:nvSpPr>
        <p:spPr>
          <a:xfrm>
            <a:off x="1637109" y="30443"/>
            <a:ext cx="9860692" cy="954107"/>
          </a:xfrm>
          <a:prstGeom prst="rect">
            <a:avLst/>
          </a:prstGeom>
        </p:spPr>
        <p:txBody>
          <a:bodyPr wrap="square">
            <a:spAutoFit/>
          </a:bodyPr>
          <a:lstStyle/>
          <a:p>
            <a:r>
              <a:rPr lang="ru-RU" sz="2800" b="1" dirty="0">
                <a:solidFill>
                  <a:schemeClr val="accent1">
                    <a:lumMod val="50000"/>
                  </a:schemeClr>
                </a:solidFill>
              </a:rPr>
              <a:t>Количество мероприятий, реализуемых организацией культуры на платной основе</a:t>
            </a:r>
          </a:p>
        </p:txBody>
      </p:sp>
      <p:cxnSp>
        <p:nvCxnSpPr>
          <p:cNvPr id="11" name="Прямая соединительная линия 10">
            <a:extLst>
              <a:ext uri="{FF2B5EF4-FFF2-40B4-BE49-F238E27FC236}">
                <a16:creationId xmlns:a16="http://schemas.microsoft.com/office/drawing/2014/main" xmlns="" id="{E8C58D1E-DBC8-4651-9474-932481980902}"/>
              </a:ext>
            </a:extLst>
          </p:cNvPr>
          <p:cNvCxnSpPr>
            <a:cxnSpLocks/>
          </p:cNvCxnSpPr>
          <p:nvPr/>
        </p:nvCxnSpPr>
        <p:spPr>
          <a:xfrm>
            <a:off x="1328286" y="1172386"/>
            <a:ext cx="10863714" cy="0"/>
          </a:xfrm>
          <a:prstGeom prst="line">
            <a:avLst/>
          </a:prstGeom>
          <a:ln w="19050">
            <a:solidFill>
              <a:srgbClr val="84B4E0"/>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xmlns="" id="{B2240A2F-B477-4C94-BA41-B62213DECBEF}"/>
              </a:ext>
            </a:extLst>
          </p:cNvPr>
          <p:cNvSpPr txBox="1"/>
          <p:nvPr/>
        </p:nvSpPr>
        <p:spPr>
          <a:xfrm>
            <a:off x="481536" y="3429000"/>
            <a:ext cx="11219397" cy="3741409"/>
          </a:xfrm>
          <a:prstGeom prst="rect">
            <a:avLst/>
          </a:prstGeom>
          <a:noFill/>
        </p:spPr>
        <p:txBody>
          <a:bodyPr wrap="square">
            <a:spAutoFit/>
          </a:bodyPr>
          <a:lstStyle/>
          <a:p>
            <a:pPr algn="just">
              <a:lnSpc>
                <a:spcPct val="150000"/>
              </a:lnSpc>
            </a:pPr>
            <a:r>
              <a:rPr lang="ru-RU" sz="1800" dirty="0">
                <a:effectLst/>
                <a:latin typeface="Times New Roman" panose="02020603050405020304" pitchFamily="18" charset="0"/>
                <a:ea typeface="Times New Roman" panose="02020603050405020304" pitchFamily="18" charset="0"/>
              </a:rPr>
              <a:t>В строке 1.1.1 из строки 1.1 указывается количество проводимых мероприятий, доступных для инвалидов и лиц с ограниченными возможностями здоровья. Указываются мероприятия, доступные для:</a:t>
            </a:r>
          </a:p>
          <a:p>
            <a:pPr marL="285750" indent="-285750" algn="just">
              <a:lnSpc>
                <a:spcPct val="150000"/>
              </a:lnSpc>
              <a:buFont typeface="Wingdings" panose="05000000000000000000" pitchFamily="2" charset="2"/>
              <a:buChar char="q"/>
            </a:pPr>
            <a:r>
              <a:rPr lang="ru-RU" sz="1800" dirty="0">
                <a:effectLst/>
                <a:latin typeface="Times New Roman" panose="02020603050405020304" pitchFamily="18" charset="0"/>
                <a:ea typeface="Times New Roman" panose="02020603050405020304" pitchFamily="18" charset="0"/>
              </a:rPr>
              <a:t>лиц с нарушениями зрения (с </a:t>
            </a:r>
            <a:r>
              <a:rPr lang="ru-RU" sz="1800" dirty="0" err="1">
                <a:effectLst/>
                <a:latin typeface="Times New Roman" panose="02020603050405020304" pitchFamily="18" charset="0"/>
                <a:ea typeface="Times New Roman" panose="02020603050405020304" pitchFamily="18" charset="0"/>
              </a:rPr>
              <a:t>тифлокомментариями</a:t>
            </a:r>
            <a:r>
              <a:rPr lang="ru-RU" sz="1800" dirty="0">
                <a:effectLst/>
                <a:latin typeface="Times New Roman" panose="02020603050405020304" pitchFamily="18" charset="0"/>
                <a:ea typeface="Times New Roman" panose="02020603050405020304" pitchFamily="18" charset="0"/>
              </a:rPr>
              <a:t>);</a:t>
            </a:r>
          </a:p>
          <a:p>
            <a:pPr marL="285750" indent="-285750" algn="just">
              <a:lnSpc>
                <a:spcPct val="150000"/>
              </a:lnSpc>
              <a:buFont typeface="Wingdings" panose="05000000000000000000" pitchFamily="2" charset="2"/>
              <a:buChar char="q"/>
            </a:pPr>
            <a:r>
              <a:rPr lang="ru-RU" sz="1800" dirty="0">
                <a:effectLst/>
                <a:latin typeface="Times New Roman" panose="02020603050405020304" pitchFamily="18" charset="0"/>
                <a:ea typeface="Times New Roman" panose="02020603050405020304" pitchFamily="18" charset="0"/>
              </a:rPr>
              <a:t>лиц с нарушениями слуха (с FM‑системами или табло «Бегущая строка»);</a:t>
            </a:r>
          </a:p>
          <a:p>
            <a:pPr marL="285750" indent="-285750" algn="just">
              <a:lnSpc>
                <a:spcPct val="150000"/>
              </a:lnSpc>
              <a:buFont typeface="Wingdings" panose="05000000000000000000" pitchFamily="2" charset="2"/>
              <a:buChar char="q"/>
            </a:pPr>
            <a:r>
              <a:rPr lang="ru-RU" sz="1800" dirty="0">
                <a:effectLst/>
                <a:latin typeface="Times New Roman" panose="02020603050405020304" pitchFamily="18" charset="0"/>
                <a:ea typeface="Times New Roman" panose="02020603050405020304" pitchFamily="18" charset="0"/>
              </a:rPr>
              <a:t>лиц с нарушениями опорно‑двигательного аппарата (с оборудованием для колясок и </a:t>
            </a:r>
            <a:r>
              <a:rPr lang="ru-RU" sz="1800" dirty="0" err="1">
                <a:effectLst/>
                <a:latin typeface="Times New Roman" panose="02020603050405020304" pitchFamily="18" charset="0"/>
                <a:ea typeface="Times New Roman" panose="02020603050405020304" pitchFamily="18" charset="0"/>
              </a:rPr>
              <a:t>скалоходов</a:t>
            </a:r>
            <a:r>
              <a:rPr lang="ru-RU" sz="1800" dirty="0">
                <a:effectLst/>
                <a:latin typeface="Times New Roman" panose="02020603050405020304" pitchFamily="18" charset="0"/>
                <a:ea typeface="Times New Roman" panose="02020603050405020304" pitchFamily="18" charset="0"/>
              </a:rPr>
              <a:t>).</a:t>
            </a:r>
          </a:p>
          <a:p>
            <a:pPr marL="285750" indent="-285750" algn="just">
              <a:lnSpc>
                <a:spcPct val="150000"/>
              </a:lnSpc>
              <a:buFont typeface="Wingdings" panose="05000000000000000000" pitchFamily="2" charset="2"/>
              <a:buChar char="q"/>
            </a:pPr>
            <a:r>
              <a:rPr lang="ru-RU" sz="1800" dirty="0">
                <a:effectLst/>
                <a:latin typeface="Times New Roman" panose="02020603050405020304" pitchFamily="18" charset="0"/>
                <a:ea typeface="Times New Roman" panose="02020603050405020304" pitchFamily="18" charset="0"/>
              </a:rPr>
              <a:t>Частично доступные мероприятия для отдельных категорий инвалидов также указываются в строке 1.1.1.</a:t>
            </a:r>
          </a:p>
          <a:p>
            <a:pPr algn="l">
              <a:lnSpc>
                <a:spcPct val="150000"/>
              </a:lnSpc>
            </a:pPr>
            <a:r>
              <a:rPr lang="ru-RU" sz="1800" dirty="0">
                <a:effectLst/>
                <a:latin typeface="Times New Roman" panose="02020603050405020304" pitchFamily="18" charset="0"/>
                <a:ea typeface="Times New Roman" panose="02020603050405020304" pitchFamily="18" charset="0"/>
              </a:rPr>
              <a:t/>
            </a:r>
            <a:br>
              <a:rPr lang="ru-RU" sz="1800" dirty="0">
                <a:effectLst/>
                <a:latin typeface="Times New Roman" panose="02020603050405020304" pitchFamily="18" charset="0"/>
                <a:ea typeface="Times New Roman" panose="02020603050405020304" pitchFamily="18" charset="0"/>
              </a:rPr>
            </a:br>
            <a:r>
              <a:rPr lang="ru-RU" sz="1800" dirty="0">
                <a:effectLst/>
                <a:latin typeface="Times New Roman" panose="02020603050405020304" pitchFamily="18" charset="0"/>
                <a:ea typeface="Times New Roman" panose="02020603050405020304" pitchFamily="18" charset="0"/>
              </a:rPr>
              <a:t/>
            </a:r>
            <a:br>
              <a:rPr lang="ru-RU" sz="1800" dirty="0">
                <a:effectLst/>
                <a:latin typeface="Times New Roman" panose="02020603050405020304" pitchFamily="18" charset="0"/>
                <a:ea typeface="Times New Roman" panose="02020603050405020304" pitchFamily="18" charset="0"/>
              </a:rPr>
            </a:br>
            <a:endParaRPr lang="ru-RU" sz="1600" b="0" dirty="0">
              <a:effectLst/>
              <a:latin typeface="Times New Roman" panose="02020603050405020304" pitchFamily="18" charset="0"/>
              <a:cs typeface="Times New Roman" panose="02020603050405020304" pitchFamily="18" charset="0"/>
            </a:endParaRPr>
          </a:p>
        </p:txBody>
      </p:sp>
      <p:pic>
        <p:nvPicPr>
          <p:cNvPr id="15" name="Рисунок 14">
            <a:extLst>
              <a:ext uri="{FF2B5EF4-FFF2-40B4-BE49-F238E27FC236}">
                <a16:creationId xmlns:a16="http://schemas.microsoft.com/office/drawing/2014/main" xmlns="" id="{41A93F99-C2D2-4263-9562-D765BAE275A6}"/>
              </a:ext>
            </a:extLst>
          </p:cNvPr>
          <p:cNvPicPr>
            <a:picLocks noChangeAspect="1"/>
          </p:cNvPicPr>
          <p:nvPr/>
        </p:nvPicPr>
        <p:blipFill rotWithShape="1">
          <a:blip r:embed="rId3"/>
          <a:srcRect l="366" t="34758" r="-366" b="39236"/>
          <a:stretch/>
        </p:blipFill>
        <p:spPr>
          <a:xfrm>
            <a:off x="491067" y="1890053"/>
            <a:ext cx="11411115" cy="1292542"/>
          </a:xfrm>
          <a:prstGeom prst="rect">
            <a:avLst/>
          </a:prstGeom>
        </p:spPr>
      </p:pic>
    </p:spTree>
    <p:extLst>
      <p:ext uri="{BB962C8B-B14F-4D97-AF65-F5344CB8AC3E}">
        <p14:creationId xmlns:p14="http://schemas.microsoft.com/office/powerpoint/2010/main" val="303267615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2444</TotalTime>
  <Words>1969</Words>
  <Application>Microsoft Office PowerPoint</Application>
  <PresentationFormat>Широкоэкранный</PresentationFormat>
  <Paragraphs>194</Paragraphs>
  <Slides>23</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23</vt:i4>
      </vt:variant>
    </vt:vector>
  </HeadingPairs>
  <TitlesOfParts>
    <vt:vector size="33" baseType="lpstr">
      <vt:lpstr>Arial</vt:lpstr>
      <vt:lpstr>Calibri</vt:lpstr>
      <vt:lpstr>Calibri Light</vt:lpstr>
      <vt:lpstr>Montserrat</vt:lpstr>
      <vt:lpstr>Noto Serif HK Semi Bold</vt:lpstr>
      <vt:lpstr>PT Sans</vt:lpstr>
      <vt:lpstr>PT Serif</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fhdfh jfghgh</dc:creator>
  <cp:lastModifiedBy>Наталья Рудакова</cp:lastModifiedBy>
  <cp:revision>233</cp:revision>
  <dcterms:created xsi:type="dcterms:W3CDTF">2025-10-29T01:37:53Z</dcterms:created>
  <dcterms:modified xsi:type="dcterms:W3CDTF">2025-12-24T02:09:12Z</dcterms:modified>
</cp:coreProperties>
</file>